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5" r:id="rId1"/>
  </p:sldMasterIdLst>
  <p:notesMasterIdLst>
    <p:notesMasterId r:id="rId20"/>
  </p:notesMasterIdLst>
  <p:handoutMasterIdLst>
    <p:handoutMasterId r:id="rId21"/>
  </p:handoutMasterIdLst>
  <p:sldIdLst>
    <p:sldId id="330" r:id="rId2"/>
    <p:sldId id="347" r:id="rId3"/>
    <p:sldId id="349" r:id="rId4"/>
    <p:sldId id="351" r:id="rId5"/>
    <p:sldId id="350" r:id="rId6"/>
    <p:sldId id="361" r:id="rId7"/>
    <p:sldId id="353" r:id="rId8"/>
    <p:sldId id="369" r:id="rId9"/>
    <p:sldId id="360" r:id="rId10"/>
    <p:sldId id="357" r:id="rId11"/>
    <p:sldId id="356" r:id="rId12"/>
    <p:sldId id="362" r:id="rId13"/>
    <p:sldId id="372" r:id="rId14"/>
    <p:sldId id="363" r:id="rId15"/>
    <p:sldId id="354" r:id="rId16"/>
    <p:sldId id="371" r:id="rId17"/>
    <p:sldId id="373" r:id="rId18"/>
    <p:sldId id="348"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877C"/>
    <a:srgbClr val="FBDD6F"/>
    <a:srgbClr val="A3D869"/>
    <a:srgbClr val="11C025"/>
    <a:srgbClr val="FF00FF"/>
    <a:srgbClr val="FFFFFF"/>
    <a:srgbClr val="0081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2" autoAdjust="0"/>
    <p:restoredTop sz="80667" autoAdjust="0"/>
  </p:normalViewPr>
  <p:slideViewPr>
    <p:cSldViewPr>
      <p:cViewPr>
        <p:scale>
          <a:sx n="90" d="100"/>
          <a:sy n="90" d="100"/>
        </p:scale>
        <p:origin x="-612" y="468"/>
      </p:cViewPr>
      <p:guideLst>
        <p:guide orient="horz" pos="3905"/>
        <p:guide pos="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2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pitchFamily="16" charset="-128"/>
                <a:cs typeface="+mn-cs"/>
              </a:defRPr>
            </a:lvl1pPr>
          </a:lstStyle>
          <a:p>
            <a:pPr>
              <a:defRPr/>
            </a:pPr>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pitchFamily="16" charset="-128"/>
                <a:cs typeface="+mn-cs"/>
              </a:defRPr>
            </a:lvl1pPr>
          </a:lstStyle>
          <a:p>
            <a:pPr>
              <a:defRPr/>
            </a:pPr>
            <a:fld id="{4A317CCF-B54F-4A52-8D47-E53EEAA5B08F}" type="datetimeFigureOut">
              <a:rPr lang="en-US"/>
              <a:pPr>
                <a:defRPr/>
              </a:pPr>
              <a:t>7/30/2009</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pitchFamily="16" charset="-128"/>
                <a:cs typeface="+mn-cs"/>
              </a:defRPr>
            </a:lvl1pPr>
          </a:lstStyle>
          <a:p>
            <a:pPr>
              <a:defRPr/>
            </a:pPr>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ＭＳ Ｐゴシック" pitchFamily="16" charset="-128"/>
                <a:cs typeface="+mn-cs"/>
              </a:defRPr>
            </a:lvl1pPr>
          </a:lstStyle>
          <a:p>
            <a:pPr>
              <a:defRPr/>
            </a:pPr>
            <a:fld id="{08CF86BB-0BEC-4F4D-A14A-FECF577BE0CD}" type="slidenum">
              <a:rPr lang="en-ZA"/>
              <a:pPr>
                <a:defRPr/>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6"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6"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6"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6" charset="-128"/>
                <a:cs typeface="+mn-cs"/>
              </a:defRPr>
            </a:lvl1pPr>
          </a:lstStyle>
          <a:p>
            <a:pPr>
              <a:defRPr/>
            </a:pPr>
            <a:fld id="{BF180746-CBF5-49A0-BB69-0C22C8E0A0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pitchFamily="1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Triple_bottom_li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ZA" dirty="0" smtClean="0">
              <a:ea typeface="ＭＳ Ｐゴシック" pitchFamily="34" charset="-128"/>
            </a:endParaRPr>
          </a:p>
        </p:txBody>
      </p:sp>
      <p:sp>
        <p:nvSpPr>
          <p:cNvPr id="14340" name="Slide Number Placeholder 3"/>
          <p:cNvSpPr>
            <a:spLocks noGrp="1"/>
          </p:cNvSpPr>
          <p:nvPr>
            <p:ph type="sldNum" sz="quarter" idx="5"/>
          </p:nvPr>
        </p:nvSpPr>
        <p:spPr>
          <a:noFill/>
        </p:spPr>
        <p:txBody>
          <a:bodyPr/>
          <a:lstStyle/>
          <a:p>
            <a:fld id="{ABA9680C-CEEB-4DD9-AD42-12E023E2DBAD}" type="slidenum">
              <a:rPr lang="en-US" smtClean="0">
                <a:ea typeface="ＭＳ Ｐゴシック" pitchFamily="34" charset="-128"/>
              </a:rPr>
              <a:pPr/>
              <a:t>1</a:t>
            </a:fld>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a:p>
            <a:endParaRPr lang="en-ZA" dirty="0"/>
          </a:p>
        </p:txBody>
      </p:sp>
      <p:sp>
        <p:nvSpPr>
          <p:cNvPr id="4" name="Slide Number Placeholder 3"/>
          <p:cNvSpPr>
            <a:spLocks noGrp="1"/>
          </p:cNvSpPr>
          <p:nvPr>
            <p:ph type="sldNum" sz="quarter" idx="10"/>
          </p:nvPr>
        </p:nvSpPr>
        <p:spPr/>
        <p:txBody>
          <a:bodyPr/>
          <a:lstStyle/>
          <a:p>
            <a:pPr>
              <a:defRPr/>
            </a:pPr>
            <a:fld id="{BF180746-CBF5-49A0-BB69-0C22C8E0A069}"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Green ICT</a:t>
            </a:r>
            <a:r>
              <a:rPr lang="en-ZA" dirty="0" smtClean="0"/>
              <a:t> is the study and practice of using computing resources efficiently. The primary objective of such a program is to account for the </a:t>
            </a:r>
            <a:r>
              <a:rPr lang="en-ZA" dirty="0" smtClean="0">
                <a:hlinkClick r:id="rId3" action="ppaction://hlinkfile" tooltip="Triple bottom line"/>
              </a:rPr>
              <a:t>triple bottom line</a:t>
            </a:r>
            <a:r>
              <a:rPr lang="en-ZA" dirty="0" smtClean="0"/>
              <a:t>, an expanded spectrum of values and criteria for measuring organizational (and societal) success. </a:t>
            </a:r>
          </a:p>
          <a:p>
            <a:r>
              <a:rPr lang="en-ZA" dirty="0" smtClean="0"/>
              <a:t>ICT industry accounts for</a:t>
            </a:r>
            <a:r>
              <a:rPr lang="en-ZA" baseline="0" dirty="0" smtClean="0"/>
              <a:t> 2% of world’s global CO2 </a:t>
            </a:r>
            <a:r>
              <a:rPr lang="en-ZA" baseline="0" dirty="0" err="1" smtClean="0"/>
              <a:t>emmisions</a:t>
            </a:r>
            <a:r>
              <a:rPr lang="en-ZA" baseline="0" dirty="0" smtClean="0"/>
              <a:t>.</a:t>
            </a:r>
            <a:endParaRPr lang="en-ZA" dirty="0"/>
          </a:p>
        </p:txBody>
      </p:sp>
      <p:sp>
        <p:nvSpPr>
          <p:cNvPr id="4" name="Slide Number Placeholder 3"/>
          <p:cNvSpPr>
            <a:spLocks noGrp="1"/>
          </p:cNvSpPr>
          <p:nvPr>
            <p:ph type="sldNum" sz="quarter" idx="10"/>
          </p:nvPr>
        </p:nvSpPr>
        <p:spPr/>
        <p:txBody>
          <a:bodyPr/>
          <a:lstStyle/>
          <a:p>
            <a:pPr>
              <a:defRPr/>
            </a:pPr>
            <a:fld id="{BF180746-CBF5-49A0-BB69-0C22C8E0A069}"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ZA" dirty="0"/>
          </a:p>
        </p:txBody>
      </p:sp>
      <p:sp>
        <p:nvSpPr>
          <p:cNvPr id="4" name="Slide Number Placeholder 3"/>
          <p:cNvSpPr>
            <a:spLocks noGrp="1"/>
          </p:cNvSpPr>
          <p:nvPr>
            <p:ph type="sldNum" sz="quarter" idx="10"/>
          </p:nvPr>
        </p:nvSpPr>
        <p:spPr/>
        <p:txBody>
          <a:bodyPr/>
          <a:lstStyle/>
          <a:p>
            <a:pPr>
              <a:defRPr/>
            </a:pPr>
            <a:fld id="{BF180746-CBF5-49A0-BB69-0C22C8E0A069}"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ZA" dirty="0"/>
          </a:p>
        </p:txBody>
      </p:sp>
      <p:sp>
        <p:nvSpPr>
          <p:cNvPr id="4" name="Slide Number Placeholder 3"/>
          <p:cNvSpPr>
            <a:spLocks noGrp="1"/>
          </p:cNvSpPr>
          <p:nvPr>
            <p:ph type="sldNum" sz="quarter" idx="10"/>
          </p:nvPr>
        </p:nvSpPr>
        <p:spPr/>
        <p:txBody>
          <a:bodyPr/>
          <a:lstStyle/>
          <a:p>
            <a:pPr>
              <a:defRPr/>
            </a:pPr>
            <a:fld id="{BF180746-CBF5-49A0-BB69-0C22C8E0A069}"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a:spcBef>
                <a:spcPct val="0"/>
              </a:spcBef>
            </a:pPr>
            <a:endParaRPr lang="en-US" sz="180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9" descr="GettyImages_72470728 L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a:spLocks noChangeArrowheads="1"/>
          </p:cNvSpPr>
          <p:nvPr userDrawn="1"/>
        </p:nvSpPr>
        <p:spPr bwMode="auto">
          <a:xfrm>
            <a:off x="6858000" y="0"/>
            <a:ext cx="2286000" cy="6858000"/>
          </a:xfrm>
          <a:prstGeom prst="rect">
            <a:avLst/>
          </a:prstGeom>
          <a:solidFill>
            <a:schemeClr val="bg1">
              <a:alpha val="59000"/>
            </a:schemeClr>
          </a:solidFill>
          <a:ln w="9525">
            <a:noFill/>
            <a:miter lim="800000"/>
            <a:headEnd/>
            <a:tailEnd/>
          </a:ln>
        </p:spPr>
        <p:txBody>
          <a:bodyPr wrap="none" anchor="ctr"/>
          <a:lstStyle/>
          <a:p>
            <a:pPr eaLnBrk="0" hangingPunct="0">
              <a:defRPr/>
            </a:pPr>
            <a:r>
              <a:rPr lang="en-ZA" sz="2400"/>
              <a:t>      </a:t>
            </a:r>
          </a:p>
        </p:txBody>
      </p:sp>
      <p:sp>
        <p:nvSpPr>
          <p:cNvPr id="7" name="Rectangle 4"/>
          <p:cNvSpPr>
            <a:spLocks noChangeArrowheads="1"/>
          </p:cNvSpPr>
          <p:nvPr userDrawn="1"/>
        </p:nvSpPr>
        <p:spPr bwMode="auto">
          <a:xfrm>
            <a:off x="0" y="4114800"/>
            <a:ext cx="9144000" cy="1371600"/>
          </a:xfrm>
          <a:prstGeom prst="rect">
            <a:avLst/>
          </a:prstGeom>
          <a:solidFill>
            <a:schemeClr val="accent1">
              <a:alpha val="81960"/>
            </a:schemeClr>
          </a:solidFill>
          <a:ln w="9525">
            <a:noFill/>
            <a:miter lim="800000"/>
            <a:headEnd/>
            <a:tailEnd/>
          </a:ln>
        </p:spPr>
        <p:txBody>
          <a:bodyPr wrap="none" anchor="ctr"/>
          <a:lstStyle/>
          <a:p>
            <a:pPr eaLnBrk="0" hangingPunct="0">
              <a:defRPr/>
            </a:pPr>
            <a:endParaRPr lang="en-ZA" sz="2400">
              <a:ea typeface="ＭＳ Ｐゴシック" pitchFamily="16" charset="-128"/>
            </a:endParaRPr>
          </a:p>
        </p:txBody>
      </p:sp>
      <p:sp>
        <p:nvSpPr>
          <p:cNvPr id="8" name="Rectangle 5"/>
          <p:cNvSpPr>
            <a:spLocks noChangeArrowheads="1"/>
          </p:cNvSpPr>
          <p:nvPr userDrawn="1"/>
        </p:nvSpPr>
        <p:spPr bwMode="auto">
          <a:xfrm>
            <a:off x="6858000" y="4114800"/>
            <a:ext cx="2286000" cy="1371600"/>
          </a:xfrm>
          <a:prstGeom prst="rect">
            <a:avLst/>
          </a:prstGeom>
          <a:solidFill>
            <a:schemeClr val="bg1"/>
          </a:solidFill>
          <a:ln w="9525">
            <a:noFill/>
            <a:miter lim="800000"/>
            <a:headEnd/>
            <a:tailEnd/>
          </a:ln>
        </p:spPr>
        <p:txBody>
          <a:bodyPr wrap="none" anchor="ctr"/>
          <a:lstStyle/>
          <a:p>
            <a:pPr algn="ctr" eaLnBrk="0" hangingPunct="0">
              <a:defRPr/>
            </a:pPr>
            <a:endParaRPr lang="en-ZA" sz="2400"/>
          </a:p>
        </p:txBody>
      </p:sp>
      <p:sp>
        <p:nvSpPr>
          <p:cNvPr id="9" name="Rectangle 7"/>
          <p:cNvSpPr>
            <a:spLocks noChangeArrowheads="1"/>
          </p:cNvSpPr>
          <p:nvPr userDrawn="1"/>
        </p:nvSpPr>
        <p:spPr bwMode="auto">
          <a:xfrm>
            <a:off x="0" y="5486400"/>
            <a:ext cx="9144000" cy="304800"/>
          </a:xfrm>
          <a:prstGeom prst="rect">
            <a:avLst/>
          </a:prstGeom>
          <a:solidFill>
            <a:schemeClr val="tx1">
              <a:alpha val="39999"/>
            </a:schemeClr>
          </a:solidFill>
          <a:ln w="9525">
            <a:noFill/>
            <a:miter lim="800000"/>
            <a:headEnd/>
            <a:tailEnd/>
          </a:ln>
        </p:spPr>
        <p:txBody>
          <a:bodyPr wrap="none" anchor="ctr"/>
          <a:lstStyle/>
          <a:p>
            <a:pPr eaLnBrk="0" hangingPunct="0">
              <a:defRPr/>
            </a:pPr>
            <a:r>
              <a:rPr lang="en-ZA" sz="2400"/>
              <a:t> </a:t>
            </a:r>
          </a:p>
        </p:txBody>
      </p:sp>
      <p:pic>
        <p:nvPicPr>
          <p:cNvPr id="10" name="Picture 10" descr="DD"/>
          <p:cNvPicPr>
            <a:picLocks noChangeAspect="1" noChangeArrowheads="1"/>
          </p:cNvPicPr>
          <p:nvPr userDrawn="1"/>
        </p:nvPicPr>
        <p:blipFill>
          <a:blip r:embed="rId3" cstate="print"/>
          <a:srcRect/>
          <a:stretch>
            <a:fillRect/>
          </a:stretch>
        </p:blipFill>
        <p:spPr bwMode="auto">
          <a:xfrm>
            <a:off x="7681913" y="4419600"/>
            <a:ext cx="639762" cy="762000"/>
          </a:xfrm>
          <a:prstGeom prst="rect">
            <a:avLst/>
          </a:prstGeom>
          <a:noFill/>
          <a:ln w="9525">
            <a:noFill/>
            <a:miter lim="800000"/>
            <a:headEnd/>
            <a:tailEnd/>
          </a:ln>
        </p:spPr>
      </p:pic>
      <p:sp>
        <p:nvSpPr>
          <p:cNvPr id="18" name="Title 1"/>
          <p:cNvSpPr>
            <a:spLocks noGrp="1"/>
          </p:cNvSpPr>
          <p:nvPr>
            <p:ph type="ctrTitle"/>
          </p:nvPr>
        </p:nvSpPr>
        <p:spPr>
          <a:xfrm>
            <a:off x="0" y="4000504"/>
            <a:ext cx="6000760" cy="1470025"/>
          </a:xfrm>
          <a:prstGeom prst="rect">
            <a:avLst/>
          </a:prstGeom>
        </p:spPr>
        <p:txBody>
          <a:bodyPr anchor="ctr"/>
          <a:lstStyle>
            <a:lvl1pPr marL="174625" indent="0" algn="l">
              <a:tabLst>
                <a:tab pos="363538" algn="l"/>
              </a:tabLst>
              <a:defRPr sz="2400">
                <a:solidFill>
                  <a:schemeClr val="bg1"/>
                </a:solidFill>
              </a:defRPr>
            </a:lvl1pPr>
          </a:lstStyle>
          <a:p>
            <a:r>
              <a:rPr lang="en-US" smtClean="0"/>
              <a:t>Click to edit Master title style</a:t>
            </a:r>
            <a:endParaRPr lang="en-ZA" dirty="0"/>
          </a:p>
        </p:txBody>
      </p:sp>
      <p:sp>
        <p:nvSpPr>
          <p:cNvPr id="19" name="Content Placeholder 2"/>
          <p:cNvSpPr>
            <a:spLocks noGrp="1"/>
          </p:cNvSpPr>
          <p:nvPr>
            <p:ph sz="half" idx="1"/>
          </p:nvPr>
        </p:nvSpPr>
        <p:spPr>
          <a:xfrm>
            <a:off x="0" y="5500702"/>
            <a:ext cx="6000760" cy="357190"/>
          </a:xfrm>
          <a:prstGeom prst="rect">
            <a:avLst/>
          </a:prstGeom>
        </p:spPr>
        <p:txBody>
          <a:bodyPr anchor="ctr"/>
          <a:lstStyle>
            <a:lvl1pPr marL="342900" indent="-168275" algn="l">
              <a:buFont typeface="Arial" pitchFamily="34" charset="0"/>
              <a:buNone/>
              <a:tabLst>
                <a:tab pos="987425" algn="l"/>
              </a:tabLst>
              <a:defRPr sz="1200">
                <a:solidFill>
                  <a:schemeClr val="bg1"/>
                </a:solidFill>
              </a:defRPr>
            </a:lvl1pPr>
            <a:lvl2pPr>
              <a:buFont typeface="Arial" pitchFamily="34" charset="0"/>
              <a:buChar char="−"/>
              <a:defRPr sz="1800">
                <a:solidFill>
                  <a:schemeClr val="bg1"/>
                </a:solidFill>
              </a:defRPr>
            </a:lvl2pPr>
            <a:lvl3pPr>
              <a:buFont typeface="Arial" pitchFamily="34" charset="0"/>
              <a:buChar char="−"/>
              <a:defRPr sz="1800">
                <a:solidFill>
                  <a:schemeClr val="bg1"/>
                </a:solidFill>
              </a:defRPr>
            </a:lvl3pPr>
            <a:lvl4pPr>
              <a:buFont typeface="Arial" pitchFamily="34" charset="0"/>
              <a:buChar char="−"/>
              <a:defRPr sz="1800">
                <a:solidFill>
                  <a:schemeClr val="bg1"/>
                </a:solidFill>
              </a:defRPr>
            </a:lvl4pPr>
            <a:lvl5pPr>
              <a:buFont typeface="Arial" pitchFamily="34" charset="0"/>
              <a:buChar cha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20" name="Content Placeholder 2"/>
          <p:cNvSpPr>
            <a:spLocks noGrp="1"/>
          </p:cNvSpPr>
          <p:nvPr>
            <p:ph sz="half" idx="10"/>
          </p:nvPr>
        </p:nvSpPr>
        <p:spPr>
          <a:xfrm>
            <a:off x="6858016" y="5500702"/>
            <a:ext cx="2285984" cy="357190"/>
          </a:xfrm>
          <a:prstGeom prst="rect">
            <a:avLst/>
          </a:prstGeom>
        </p:spPr>
        <p:txBody>
          <a:bodyPr anchor="ctr"/>
          <a:lstStyle>
            <a:lvl1pPr algn="ctr">
              <a:buFont typeface="Arial" pitchFamily="34" charset="0"/>
              <a:buNone/>
              <a:tabLst>
                <a:tab pos="987425" algn="l"/>
              </a:tabLst>
              <a:defRPr sz="1200">
                <a:solidFill>
                  <a:schemeClr val="bg1"/>
                </a:solidFill>
              </a:defRPr>
            </a:lvl1pPr>
            <a:lvl2pPr>
              <a:buFont typeface="Arial" pitchFamily="34" charset="0"/>
              <a:buChar char="−"/>
              <a:defRPr sz="1800">
                <a:solidFill>
                  <a:schemeClr val="bg1"/>
                </a:solidFill>
              </a:defRPr>
            </a:lvl2pPr>
            <a:lvl3pPr>
              <a:buFont typeface="Arial" pitchFamily="34" charset="0"/>
              <a:buChar char="−"/>
              <a:defRPr sz="1800">
                <a:solidFill>
                  <a:schemeClr val="bg1"/>
                </a:solidFill>
              </a:defRPr>
            </a:lvl3pPr>
            <a:lvl4pPr>
              <a:buFont typeface="Arial" pitchFamily="34" charset="0"/>
              <a:buChar char="−"/>
              <a:defRPr sz="1800">
                <a:solidFill>
                  <a:schemeClr val="bg1"/>
                </a:solidFill>
              </a:defRPr>
            </a:lvl4pPr>
            <a:lvl5pPr>
              <a:buFont typeface="Arial" pitchFamily="34" charset="0"/>
              <a:buChar cha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0"/>
            <a:ext cx="9144000" cy="1371600"/>
          </a:xfrm>
          <a:prstGeom prst="rect">
            <a:avLst/>
          </a:prstGeom>
          <a:solidFill>
            <a:srgbClr val="00877C"/>
          </a:solidFill>
          <a:ln w="9525">
            <a:noFill/>
            <a:miter lim="800000"/>
            <a:headEnd/>
            <a:tailEnd/>
          </a:ln>
        </p:spPr>
        <p:txBody>
          <a:bodyPr wrap="none" anchor="ctr"/>
          <a:lstStyle/>
          <a:p>
            <a:pPr eaLnBrk="0" hangingPunct="0">
              <a:defRPr/>
            </a:pPr>
            <a:endParaRPr lang="en-ZA" sz="2400" dirty="0">
              <a:ea typeface="ＭＳ Ｐゴシック" pitchFamily="16" charset="-128"/>
            </a:endParaRPr>
          </a:p>
        </p:txBody>
      </p:sp>
      <p:sp>
        <p:nvSpPr>
          <p:cNvPr id="5" name="Rectangle 5"/>
          <p:cNvSpPr>
            <a:spLocks noChangeArrowheads="1"/>
          </p:cNvSpPr>
          <p:nvPr userDrawn="1"/>
        </p:nvSpPr>
        <p:spPr bwMode="auto">
          <a:xfrm>
            <a:off x="6858000" y="0"/>
            <a:ext cx="2286000" cy="1371600"/>
          </a:xfrm>
          <a:prstGeom prst="rect">
            <a:avLst/>
          </a:prstGeom>
          <a:solidFill>
            <a:schemeClr val="bg1"/>
          </a:solidFill>
          <a:ln w="9525">
            <a:noFill/>
            <a:miter lim="800000"/>
            <a:headEnd/>
            <a:tailEnd/>
          </a:ln>
        </p:spPr>
        <p:txBody>
          <a:bodyPr wrap="none" anchor="ctr"/>
          <a:lstStyle/>
          <a:p>
            <a:pPr algn="ctr" eaLnBrk="0" hangingPunct="0">
              <a:defRPr/>
            </a:pPr>
            <a:endParaRPr lang="en-ZA" sz="2400" dirty="0"/>
          </a:p>
        </p:txBody>
      </p:sp>
      <p:sp>
        <p:nvSpPr>
          <p:cNvPr id="6" name="Rectangle 11"/>
          <p:cNvSpPr>
            <a:spLocks noChangeArrowheads="1"/>
          </p:cNvSpPr>
          <p:nvPr userDrawn="1"/>
        </p:nvSpPr>
        <p:spPr bwMode="auto">
          <a:xfrm>
            <a:off x="-3749675" y="-1900238"/>
            <a:ext cx="184150" cy="366713"/>
          </a:xfrm>
          <a:prstGeom prst="rect">
            <a:avLst/>
          </a:prstGeom>
          <a:noFill/>
          <a:ln w="9525">
            <a:noFill/>
            <a:miter lim="800000"/>
            <a:headEnd/>
            <a:tailEnd/>
          </a:ln>
          <a:effectLst/>
        </p:spPr>
        <p:txBody>
          <a:bodyPr wrap="none">
            <a:spAutoFit/>
          </a:bodyPr>
          <a:lstStyle/>
          <a:p>
            <a:pPr>
              <a:defRPr/>
            </a:pPr>
            <a:endParaRPr lang="en-US" dirty="0">
              <a:ea typeface="ＭＳ Ｐゴシック" pitchFamily="48" charset="-128"/>
            </a:endParaRPr>
          </a:p>
        </p:txBody>
      </p:sp>
      <p:pic>
        <p:nvPicPr>
          <p:cNvPr id="7" name="Picture 4" descr="DD"/>
          <p:cNvPicPr>
            <a:picLocks noChangeAspect="1" noChangeArrowheads="1"/>
          </p:cNvPicPr>
          <p:nvPr userDrawn="1"/>
        </p:nvPicPr>
        <p:blipFill>
          <a:blip r:embed="rId2" cstate="print"/>
          <a:srcRect/>
          <a:stretch>
            <a:fillRect/>
          </a:stretch>
        </p:blipFill>
        <p:spPr bwMode="auto">
          <a:xfrm>
            <a:off x="7681913" y="304800"/>
            <a:ext cx="639762" cy="762000"/>
          </a:xfrm>
          <a:prstGeom prst="rect">
            <a:avLst/>
          </a:prstGeom>
          <a:noFill/>
          <a:ln w="9525">
            <a:noFill/>
            <a:miter lim="800000"/>
            <a:headEnd/>
            <a:tailEnd/>
          </a:ln>
        </p:spPr>
      </p:pic>
      <p:sp>
        <p:nvSpPr>
          <p:cNvPr id="15" name="Title 14"/>
          <p:cNvSpPr>
            <a:spLocks noGrp="1"/>
          </p:cNvSpPr>
          <p:nvPr>
            <p:ph type="title"/>
          </p:nvPr>
        </p:nvSpPr>
        <p:spPr>
          <a:xfrm>
            <a:off x="214282" y="142852"/>
            <a:ext cx="8229600" cy="1143000"/>
          </a:xfrm>
          <a:prstGeom prst="rect">
            <a:avLst/>
          </a:prstGeom>
        </p:spPr>
        <p:txBody>
          <a:bodyPr anchor="ctr" anchorCtr="0"/>
          <a:lstStyle>
            <a:lvl1pPr algn="l">
              <a:defRPr sz="2400">
                <a:solidFill>
                  <a:schemeClr val="bg1"/>
                </a:solidFill>
                <a:latin typeface="+mj-lt"/>
              </a:defRPr>
            </a:lvl1pPr>
          </a:lstStyle>
          <a:p>
            <a:r>
              <a:rPr lang="en-US" smtClean="0"/>
              <a:t>Click to edit Master title style</a:t>
            </a:r>
            <a:endParaRPr lang="en-ZA"/>
          </a:p>
        </p:txBody>
      </p:sp>
      <p:sp>
        <p:nvSpPr>
          <p:cNvPr id="16" name="Content Placeholder 2"/>
          <p:cNvSpPr>
            <a:spLocks noGrp="1"/>
          </p:cNvSpPr>
          <p:nvPr>
            <p:ph sz="half" idx="1"/>
          </p:nvPr>
        </p:nvSpPr>
        <p:spPr>
          <a:xfrm>
            <a:off x="214282" y="1600200"/>
            <a:ext cx="8643998" cy="4829196"/>
          </a:xfrm>
          <a:prstGeom prst="rect">
            <a:avLst/>
          </a:prstGeom>
        </p:spPr>
        <p:txBody>
          <a:bodyPr/>
          <a:lstStyle>
            <a:lvl1pPr marL="449263" indent="-274638">
              <a:lnSpc>
                <a:spcPct val="150000"/>
              </a:lnSpc>
              <a:buClr>
                <a:srgbClr val="00816A"/>
              </a:buClr>
              <a:buSzPct val="85000"/>
              <a:buFont typeface="Arial" pitchFamily="34" charset="0"/>
              <a:buChar char="►"/>
              <a:defRPr sz="1700">
                <a:solidFill>
                  <a:schemeClr val="bg2"/>
                </a:solidFill>
              </a:defRPr>
            </a:lvl1pPr>
            <a:lvl2pPr marL="711200" indent="-261938">
              <a:lnSpc>
                <a:spcPct val="150000"/>
              </a:lnSpc>
              <a:buClrTx/>
              <a:buSzPct val="100000"/>
              <a:buFont typeface="Arial" pitchFamily="34" charset="0"/>
              <a:buChar char="•"/>
              <a:defRPr sz="1500">
                <a:solidFill>
                  <a:schemeClr val="tx1"/>
                </a:solidFill>
              </a:defRPr>
            </a:lvl2pPr>
            <a:lvl3pPr marL="900113" indent="-188913">
              <a:lnSpc>
                <a:spcPct val="150000"/>
              </a:lnSpc>
              <a:buClrTx/>
              <a:buFont typeface="Arial" pitchFamily="34" charset="0"/>
              <a:buChar char="•"/>
              <a:defRPr sz="1500">
                <a:solidFill>
                  <a:schemeClr val="tx1"/>
                </a:solidFill>
              </a:defRPr>
            </a:lvl3pPr>
            <a:lvl4pPr marL="174625" indent="0">
              <a:buClr>
                <a:srgbClr val="00877C"/>
              </a:buClr>
              <a:buFont typeface="Arial" pitchFamily="34" charset="0"/>
              <a:buChar char="►"/>
              <a:defRPr sz="1800">
                <a:solidFill>
                  <a:schemeClr val="tx1"/>
                </a:solidFill>
              </a:defRPr>
            </a:lvl4pPr>
            <a:lvl5pPr marL="174625" indent="0">
              <a:buClr>
                <a:srgbClr val="00877C"/>
              </a:buClr>
              <a:buFont typeface="Arial"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94" r:id="rId1"/>
    <p:sldLayoutId id="2147484095" r:id="rId2"/>
  </p:sldLayoutIdLst>
  <p:transition>
    <p:fade/>
  </p:transition>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6" charset="-128"/>
        </a:defRPr>
      </a:lvl2pPr>
      <a:lvl3pPr algn="ctr" rtl="0" eaLnBrk="0" fontAlgn="base" hangingPunct="0">
        <a:spcBef>
          <a:spcPct val="0"/>
        </a:spcBef>
        <a:spcAft>
          <a:spcPct val="0"/>
        </a:spcAft>
        <a:defRPr sz="4400">
          <a:solidFill>
            <a:schemeClr val="tx2"/>
          </a:solidFill>
          <a:latin typeface="Arial" charset="0"/>
          <a:ea typeface="ＭＳ Ｐゴシック" pitchFamily="16" charset="-128"/>
        </a:defRPr>
      </a:lvl3pPr>
      <a:lvl4pPr algn="ctr" rtl="0" eaLnBrk="0" fontAlgn="base" hangingPunct="0">
        <a:spcBef>
          <a:spcPct val="0"/>
        </a:spcBef>
        <a:spcAft>
          <a:spcPct val="0"/>
        </a:spcAft>
        <a:defRPr sz="4400">
          <a:solidFill>
            <a:schemeClr val="tx2"/>
          </a:solidFill>
          <a:latin typeface="Arial" charset="0"/>
          <a:ea typeface="ＭＳ Ｐゴシック" pitchFamily="16" charset="-128"/>
        </a:defRPr>
      </a:lvl4pPr>
      <a:lvl5pPr algn="ctr" rtl="0" eaLnBrk="0" fontAlgn="base" hangingPunct="0">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wmf"/><Relationship Id="rId17" Type="http://schemas.openxmlformats.org/officeDocument/2006/relationships/image" Target="../media/image19.wmf"/><Relationship Id="rId25"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emf"/><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wmf"/><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wmf"/><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4"/>
          <p:cNvSpPr>
            <a:spLocks noGrp="1"/>
          </p:cNvSpPr>
          <p:nvPr>
            <p:ph sz="half" idx="1"/>
          </p:nvPr>
        </p:nvSpPr>
        <p:spPr bwMode="auto">
          <a:xfrm>
            <a:off x="0" y="5500688"/>
            <a:ext cx="6000750" cy="357187"/>
          </a:xfrm>
          <a:noFill/>
          <a:ln>
            <a:miter lim="800000"/>
            <a:headEnd/>
            <a:tailEnd/>
          </a:ln>
        </p:spPr>
        <p:txBody>
          <a:bodyPr vert="horz" wrap="square" lIns="91440" tIns="45720" rIns="91440" bIns="45720" numCol="1" anchorCtr="0" compatLnSpc="1">
            <a:prstTxWarp prst="textNoShape">
              <a:avLst/>
            </a:prstTxWarp>
          </a:bodyPr>
          <a:lstStyle/>
          <a:p>
            <a:pPr>
              <a:buFontTx/>
              <a:buNone/>
            </a:pPr>
            <a:r>
              <a:rPr lang="en-ZA" dirty="0" smtClean="0">
                <a:latin typeface="Arial" charset="0"/>
              </a:rPr>
              <a:t>Werner Kapp   </a:t>
            </a:r>
          </a:p>
        </p:txBody>
      </p:sp>
      <p:sp>
        <p:nvSpPr>
          <p:cNvPr id="3075" name="Content Placeholder 5"/>
          <p:cNvSpPr>
            <a:spLocks noGrp="1"/>
          </p:cNvSpPr>
          <p:nvPr>
            <p:ph sz="half" idx="10"/>
          </p:nvPr>
        </p:nvSpPr>
        <p:spPr bwMode="auto">
          <a:xfrm>
            <a:off x="6858000" y="5500688"/>
            <a:ext cx="2286000" cy="357187"/>
          </a:xfrm>
          <a:noFill/>
          <a:ln>
            <a:miter lim="800000"/>
            <a:headEnd/>
            <a:tailEnd/>
          </a:ln>
        </p:spPr>
        <p:txBody>
          <a:bodyPr vert="horz" wrap="square" lIns="91440" tIns="45720" rIns="91440" bIns="45720" numCol="1" anchorCtr="0" compatLnSpc="1">
            <a:prstTxWarp prst="textNoShape">
              <a:avLst/>
            </a:prstTxWarp>
          </a:bodyPr>
          <a:lstStyle/>
          <a:p>
            <a:pPr>
              <a:buFontTx/>
              <a:buNone/>
            </a:pPr>
            <a:r>
              <a:rPr lang="en-ZA" dirty="0" smtClean="0">
                <a:latin typeface="Arial" charset="0"/>
              </a:rPr>
              <a:t>30/07/2009</a:t>
            </a:r>
          </a:p>
        </p:txBody>
      </p:sp>
      <p:sp>
        <p:nvSpPr>
          <p:cNvPr id="7" name="Title 1"/>
          <p:cNvSpPr>
            <a:spLocks noGrp="1"/>
          </p:cNvSpPr>
          <p:nvPr>
            <p:ph type="ctrTitle"/>
          </p:nvPr>
        </p:nvSpPr>
        <p:spPr bwMode="auto">
          <a:xfrm>
            <a:off x="357200" y="4143380"/>
            <a:ext cx="6000750" cy="1470025"/>
          </a:xfrm>
          <a:ln>
            <a:miter lim="800000"/>
            <a:headEnd/>
            <a:tailEnd/>
          </a:ln>
        </p:spPr>
        <p:txBody>
          <a:bodyPr/>
          <a:lstStyle/>
          <a:p>
            <a:pPr algn="ctr">
              <a:defRPr/>
            </a:pPr>
            <a:r>
              <a:rPr lang="en-US" sz="3600" cap="all" dirty="0" smtClean="0">
                <a:latin typeface="+mj-lt"/>
              </a:rPr>
              <a:t/>
            </a:r>
            <a:br>
              <a:rPr lang="en-US" sz="3600" cap="all" dirty="0" smtClean="0">
                <a:latin typeface="+mj-lt"/>
              </a:rPr>
            </a:br>
            <a:r>
              <a:rPr lang="en-US" sz="3600" cap="all" dirty="0" smtClean="0">
                <a:latin typeface="+mj-lt"/>
              </a:rPr>
              <a:t>GREEN ICT &amp; CONVERGENCE</a:t>
            </a:r>
            <a:r>
              <a:rPr lang="en-US" sz="1400" cap="all" dirty="0" smtClean="0">
                <a:latin typeface="+mj-lt"/>
              </a:rPr>
              <a:t/>
            </a:r>
            <a:br>
              <a:rPr lang="en-US" sz="1400" cap="all" dirty="0" smtClean="0">
                <a:latin typeface="+mj-lt"/>
              </a:rPr>
            </a:br>
            <a:r>
              <a:rPr lang="en-US" dirty="0" smtClean="0">
                <a:latin typeface="+mj-lt"/>
              </a:rPr>
              <a:t/>
            </a:r>
            <a:br>
              <a:rPr lang="en-US" dirty="0" smtClean="0">
                <a:latin typeface="+mj-lt"/>
              </a:rPr>
            </a:br>
            <a:endParaRPr lang="en-ZA" dirty="0" smtClean="0">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Technology answer: Green buildings</a:t>
            </a:r>
            <a:endParaRPr lang="en-ZA" dirty="0"/>
          </a:p>
        </p:txBody>
      </p:sp>
      <p:sp>
        <p:nvSpPr>
          <p:cNvPr id="3" name="Content Placeholder 2"/>
          <p:cNvSpPr>
            <a:spLocks noGrp="1"/>
          </p:cNvSpPr>
          <p:nvPr>
            <p:ph sz="half" idx="1"/>
          </p:nvPr>
        </p:nvSpPr>
        <p:spPr/>
        <p:txBody>
          <a:bodyPr/>
          <a:lstStyle/>
          <a:p>
            <a:endParaRPr lang="en-ZA" dirty="0"/>
          </a:p>
        </p:txBody>
      </p:sp>
      <p:sp>
        <p:nvSpPr>
          <p:cNvPr id="6" name="Slide Number Placeholder 3"/>
          <p:cNvSpPr txBox="1">
            <a:spLocks/>
          </p:cNvSpPr>
          <p:nvPr/>
        </p:nvSpPr>
        <p:spPr bwMode="auto">
          <a:xfrm>
            <a:off x="0" y="6310313"/>
            <a:ext cx="381000" cy="381000"/>
          </a:xfrm>
          <a:prstGeom prst="rect">
            <a:avLst/>
          </a:prstGeom>
          <a:noFill/>
          <a:ln w="9525">
            <a:noFill/>
            <a:miter lim="800000"/>
            <a:headEnd/>
            <a:tailEnd/>
          </a:ln>
        </p:spPr>
        <p:txBody>
          <a:bodyPr/>
          <a:lstStyle/>
          <a:p>
            <a:fld id="{8DEC5CA9-DE2E-4C50-828F-F0FD1A28A64E}" type="slidenum">
              <a:rPr lang="en-US" sz="1600">
                <a:solidFill>
                  <a:schemeClr val="bg1"/>
                </a:solidFill>
              </a:rPr>
              <a:pPr/>
              <a:t>10</a:t>
            </a:fld>
            <a:endParaRPr lang="en-US" sz="1600">
              <a:solidFill>
                <a:schemeClr val="bg1"/>
              </a:solidFill>
            </a:endParaRPr>
          </a:p>
        </p:txBody>
      </p:sp>
      <p:pic>
        <p:nvPicPr>
          <p:cNvPr id="7" name="Picture 2"/>
          <p:cNvPicPr>
            <a:picLocks noChangeAspect="1" noChangeArrowheads="1"/>
          </p:cNvPicPr>
          <p:nvPr/>
        </p:nvPicPr>
        <p:blipFill>
          <a:blip r:embed="rId3" cstate="print"/>
          <a:srcRect/>
          <a:stretch>
            <a:fillRect/>
          </a:stretch>
        </p:blipFill>
        <p:spPr bwMode="auto">
          <a:xfrm>
            <a:off x="50800" y="1571625"/>
            <a:ext cx="9021763" cy="5072063"/>
          </a:xfrm>
          <a:prstGeom prst="rect">
            <a:avLst/>
          </a:prstGeom>
          <a:noFill/>
          <a:ln w="9525">
            <a:noFill/>
            <a:miter lim="800000"/>
            <a:headEnd/>
            <a:tailEnd/>
          </a:ln>
        </p:spPr>
      </p:pic>
      <p:sp>
        <p:nvSpPr>
          <p:cNvPr id="8" name="TextBox 7"/>
          <p:cNvSpPr txBox="1"/>
          <p:nvPr/>
        </p:nvSpPr>
        <p:spPr>
          <a:xfrm>
            <a:off x="5143500" y="1785938"/>
            <a:ext cx="1893888" cy="584200"/>
          </a:xfrm>
          <a:prstGeom prst="rect">
            <a:avLst/>
          </a:prstGeom>
          <a:solidFill>
            <a:schemeClr val="bg1"/>
          </a:solidFill>
        </p:spPr>
        <p:txBody>
          <a:bodyPr wrap="none">
            <a:spAutoFit/>
          </a:bodyPr>
          <a:lstStyle/>
          <a:p>
            <a:pPr algn="ctr">
              <a:defRPr/>
            </a:pPr>
            <a:r>
              <a:rPr lang="en-US" sz="1600" dirty="0">
                <a:latin typeface="+mn-lt"/>
                <a:cs typeface="+mn-cs"/>
              </a:rPr>
              <a:t>Light level meters,</a:t>
            </a:r>
          </a:p>
          <a:p>
            <a:pPr algn="ctr">
              <a:defRPr/>
            </a:pPr>
            <a:r>
              <a:rPr lang="en-US" sz="1600" dirty="0">
                <a:latin typeface="+mn-lt"/>
                <a:cs typeface="+mn-cs"/>
              </a:rPr>
              <a:t>daylight harvesting</a:t>
            </a:r>
          </a:p>
        </p:txBody>
      </p:sp>
      <p:sp>
        <p:nvSpPr>
          <p:cNvPr id="9" name="TextBox 8"/>
          <p:cNvSpPr txBox="1"/>
          <p:nvPr/>
        </p:nvSpPr>
        <p:spPr>
          <a:xfrm>
            <a:off x="2286000" y="4214813"/>
            <a:ext cx="969963" cy="338137"/>
          </a:xfrm>
          <a:prstGeom prst="rect">
            <a:avLst/>
          </a:prstGeom>
          <a:solidFill>
            <a:schemeClr val="bg1"/>
          </a:solidFill>
        </p:spPr>
        <p:txBody>
          <a:bodyPr wrap="none">
            <a:spAutoFit/>
          </a:bodyPr>
          <a:lstStyle/>
          <a:p>
            <a:pPr algn="ctr">
              <a:defRPr/>
            </a:pPr>
            <a:r>
              <a:rPr lang="en-US" sz="1600" dirty="0">
                <a:latin typeface="+mn-lt"/>
                <a:cs typeface="+mn-cs"/>
              </a:rPr>
              <a:t>Wireless</a:t>
            </a:r>
          </a:p>
        </p:txBody>
      </p:sp>
      <p:sp>
        <p:nvSpPr>
          <p:cNvPr id="10" name="TextBox 9"/>
          <p:cNvSpPr txBox="1"/>
          <p:nvPr/>
        </p:nvSpPr>
        <p:spPr>
          <a:xfrm>
            <a:off x="6786563" y="2286000"/>
            <a:ext cx="1268412" cy="584200"/>
          </a:xfrm>
          <a:prstGeom prst="rect">
            <a:avLst/>
          </a:prstGeom>
          <a:solidFill>
            <a:schemeClr val="bg1"/>
          </a:solidFill>
        </p:spPr>
        <p:txBody>
          <a:bodyPr wrap="none">
            <a:spAutoFit/>
          </a:bodyPr>
          <a:lstStyle/>
          <a:p>
            <a:pPr algn="ctr">
              <a:defRPr/>
            </a:pPr>
            <a:r>
              <a:rPr lang="en-US" sz="1600" dirty="0">
                <a:latin typeface="+mn-lt"/>
                <a:cs typeface="+mn-cs"/>
              </a:rPr>
              <a:t>Occupancy </a:t>
            </a:r>
          </a:p>
          <a:p>
            <a:pPr algn="ctr">
              <a:defRPr/>
            </a:pPr>
            <a:r>
              <a:rPr lang="en-US" sz="1600" dirty="0">
                <a:latin typeface="+mn-lt"/>
                <a:cs typeface="+mn-cs"/>
              </a:rPr>
              <a:t>sensors</a:t>
            </a:r>
          </a:p>
        </p:txBody>
      </p:sp>
      <p:sp>
        <p:nvSpPr>
          <p:cNvPr id="11" name="TextBox 10"/>
          <p:cNvSpPr txBox="1"/>
          <p:nvPr/>
        </p:nvSpPr>
        <p:spPr>
          <a:xfrm>
            <a:off x="4857750" y="2947988"/>
            <a:ext cx="989013" cy="338137"/>
          </a:xfrm>
          <a:prstGeom prst="rect">
            <a:avLst/>
          </a:prstGeom>
          <a:solidFill>
            <a:schemeClr val="bg1"/>
          </a:solidFill>
        </p:spPr>
        <p:txBody>
          <a:bodyPr wrap="none">
            <a:spAutoFit/>
          </a:bodyPr>
          <a:lstStyle/>
          <a:p>
            <a:pPr algn="ctr">
              <a:defRPr/>
            </a:pPr>
            <a:r>
              <a:rPr lang="en-US" sz="1600" dirty="0">
                <a:latin typeface="+mn-lt"/>
                <a:cs typeface="+mn-cs"/>
              </a:rPr>
              <a:t>IP CCTV</a:t>
            </a:r>
          </a:p>
        </p:txBody>
      </p:sp>
      <p:sp>
        <p:nvSpPr>
          <p:cNvPr id="12" name="TextBox 11"/>
          <p:cNvSpPr txBox="1"/>
          <p:nvPr/>
        </p:nvSpPr>
        <p:spPr>
          <a:xfrm>
            <a:off x="3643313" y="3643313"/>
            <a:ext cx="1847850" cy="584200"/>
          </a:xfrm>
          <a:prstGeom prst="rect">
            <a:avLst/>
          </a:prstGeom>
          <a:solidFill>
            <a:schemeClr val="bg1"/>
          </a:solidFill>
        </p:spPr>
        <p:txBody>
          <a:bodyPr wrap="none">
            <a:spAutoFit/>
          </a:bodyPr>
          <a:lstStyle/>
          <a:p>
            <a:pPr algn="ctr">
              <a:defRPr/>
            </a:pPr>
            <a:r>
              <a:rPr lang="en-US" sz="1600" dirty="0">
                <a:latin typeface="+mn-lt"/>
                <a:cs typeface="+mn-cs"/>
              </a:rPr>
              <a:t>White Noise </a:t>
            </a:r>
          </a:p>
          <a:p>
            <a:pPr algn="ctr">
              <a:defRPr/>
            </a:pPr>
            <a:r>
              <a:rPr lang="en-US" sz="1600" dirty="0">
                <a:latin typeface="+mn-lt"/>
                <a:cs typeface="+mn-cs"/>
              </a:rPr>
              <a:t>Level Adjustments</a:t>
            </a:r>
          </a:p>
        </p:txBody>
      </p:sp>
      <p:sp>
        <p:nvSpPr>
          <p:cNvPr id="14" name="TextBox 13"/>
          <p:cNvSpPr txBox="1"/>
          <p:nvPr/>
        </p:nvSpPr>
        <p:spPr>
          <a:xfrm>
            <a:off x="2065338" y="2500313"/>
            <a:ext cx="2506662" cy="584200"/>
          </a:xfrm>
          <a:prstGeom prst="rect">
            <a:avLst/>
          </a:prstGeom>
          <a:solidFill>
            <a:schemeClr val="bg1"/>
          </a:solidFill>
        </p:spPr>
        <p:txBody>
          <a:bodyPr wrap="none">
            <a:spAutoFit/>
          </a:bodyPr>
          <a:lstStyle/>
          <a:p>
            <a:pPr algn="ctr">
              <a:defRPr/>
            </a:pPr>
            <a:r>
              <a:rPr lang="en-US" sz="1600" dirty="0">
                <a:latin typeface="+mn-lt"/>
                <a:cs typeface="+mn-cs"/>
              </a:rPr>
              <a:t>Dynamic chilling/heating, </a:t>
            </a:r>
          </a:p>
          <a:p>
            <a:pPr algn="ctr">
              <a:defRPr/>
            </a:pPr>
            <a:r>
              <a:rPr lang="en-US" sz="1600" dirty="0">
                <a:latin typeface="+mn-lt"/>
                <a:cs typeface="+mn-cs"/>
              </a:rPr>
              <a:t>maximized fresh air</a:t>
            </a:r>
          </a:p>
        </p:txBody>
      </p:sp>
      <p:sp>
        <p:nvSpPr>
          <p:cNvPr id="15" name="TextBox 14"/>
          <p:cNvSpPr txBox="1"/>
          <p:nvPr/>
        </p:nvSpPr>
        <p:spPr>
          <a:xfrm>
            <a:off x="357188" y="3643313"/>
            <a:ext cx="1198562" cy="584200"/>
          </a:xfrm>
          <a:prstGeom prst="rect">
            <a:avLst/>
          </a:prstGeom>
          <a:solidFill>
            <a:schemeClr val="bg1"/>
          </a:solidFill>
        </p:spPr>
        <p:txBody>
          <a:bodyPr wrap="none">
            <a:spAutoFit/>
          </a:bodyPr>
          <a:lstStyle/>
          <a:p>
            <a:pPr algn="ctr">
              <a:defRPr/>
            </a:pPr>
            <a:r>
              <a:rPr lang="en-US" sz="1600" dirty="0">
                <a:latin typeface="+mn-lt"/>
                <a:cs typeface="+mn-cs"/>
              </a:rPr>
              <a:t>Tele/video</a:t>
            </a:r>
          </a:p>
          <a:p>
            <a:pPr algn="ctr">
              <a:defRPr/>
            </a:pPr>
            <a:r>
              <a:rPr lang="en-US" sz="1600" dirty="0">
                <a:latin typeface="+mn-lt"/>
                <a:cs typeface="+mn-cs"/>
              </a:rPr>
              <a:t>conference</a:t>
            </a:r>
          </a:p>
        </p:txBody>
      </p:sp>
      <p:sp>
        <p:nvSpPr>
          <p:cNvPr id="16" name="TextBox 15"/>
          <p:cNvSpPr txBox="1"/>
          <p:nvPr/>
        </p:nvSpPr>
        <p:spPr>
          <a:xfrm>
            <a:off x="3071813" y="5786438"/>
            <a:ext cx="1141412" cy="584200"/>
          </a:xfrm>
          <a:prstGeom prst="rect">
            <a:avLst/>
          </a:prstGeom>
          <a:solidFill>
            <a:schemeClr val="bg1"/>
          </a:solidFill>
        </p:spPr>
        <p:txBody>
          <a:bodyPr wrap="none">
            <a:spAutoFit/>
          </a:bodyPr>
          <a:lstStyle/>
          <a:p>
            <a:pPr algn="ctr">
              <a:defRPr/>
            </a:pPr>
            <a:r>
              <a:rPr lang="en-US" sz="1600" dirty="0">
                <a:latin typeface="+mn-lt"/>
                <a:cs typeface="+mn-cs"/>
              </a:rPr>
              <a:t>Power </a:t>
            </a:r>
          </a:p>
          <a:p>
            <a:pPr algn="ctr">
              <a:defRPr/>
            </a:pPr>
            <a:r>
              <a:rPr lang="en-US" sz="1600" dirty="0">
                <a:latin typeface="+mn-lt"/>
                <a:cs typeface="+mn-cs"/>
              </a:rPr>
              <a:t>monitoring</a:t>
            </a:r>
          </a:p>
        </p:txBody>
      </p:sp>
      <p:sp>
        <p:nvSpPr>
          <p:cNvPr id="17" name="TextBox 16"/>
          <p:cNvSpPr txBox="1"/>
          <p:nvPr/>
        </p:nvSpPr>
        <p:spPr>
          <a:xfrm>
            <a:off x="6929438" y="4786313"/>
            <a:ext cx="2089150" cy="584200"/>
          </a:xfrm>
          <a:prstGeom prst="rect">
            <a:avLst/>
          </a:prstGeom>
          <a:solidFill>
            <a:schemeClr val="bg1"/>
          </a:solidFill>
        </p:spPr>
        <p:txBody>
          <a:bodyPr wrap="none">
            <a:spAutoFit/>
          </a:bodyPr>
          <a:lstStyle/>
          <a:p>
            <a:pPr algn="ctr">
              <a:defRPr/>
            </a:pPr>
            <a:r>
              <a:rPr lang="en-US" sz="1600" dirty="0">
                <a:latin typeface="+mn-lt"/>
                <a:cs typeface="+mn-cs"/>
              </a:rPr>
              <a:t>Operable windows </a:t>
            </a:r>
          </a:p>
          <a:p>
            <a:pPr algn="ctr">
              <a:defRPr/>
            </a:pPr>
            <a:r>
              <a:rPr lang="en-US" sz="1600" dirty="0">
                <a:latin typeface="+mn-lt"/>
                <a:cs typeface="+mn-cs"/>
              </a:rPr>
              <a:t>for natural ventilation</a:t>
            </a:r>
          </a:p>
        </p:txBody>
      </p:sp>
      <p:sp>
        <p:nvSpPr>
          <p:cNvPr id="18" name="TextBox 17"/>
          <p:cNvSpPr txBox="1"/>
          <p:nvPr/>
        </p:nvSpPr>
        <p:spPr>
          <a:xfrm>
            <a:off x="357188" y="2428875"/>
            <a:ext cx="1062037" cy="584200"/>
          </a:xfrm>
          <a:prstGeom prst="rect">
            <a:avLst/>
          </a:prstGeom>
          <a:solidFill>
            <a:schemeClr val="bg1"/>
          </a:solidFill>
        </p:spPr>
        <p:txBody>
          <a:bodyPr>
            <a:spAutoFit/>
          </a:bodyPr>
          <a:lstStyle/>
          <a:p>
            <a:pPr algn="ctr">
              <a:defRPr/>
            </a:pPr>
            <a:r>
              <a:rPr lang="en-US" sz="1600" dirty="0">
                <a:latin typeface="+mn-lt"/>
                <a:cs typeface="+mn-cs"/>
              </a:rPr>
              <a:t>Access Control</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Technology answer: Converged Real Estate</a:t>
            </a:r>
            <a:endParaRPr lang="en-ZA" dirty="0"/>
          </a:p>
        </p:txBody>
      </p:sp>
      <p:sp>
        <p:nvSpPr>
          <p:cNvPr id="3" name="Content Placeholder 2"/>
          <p:cNvSpPr>
            <a:spLocks noGrp="1"/>
          </p:cNvSpPr>
          <p:nvPr>
            <p:ph sz="half" idx="1"/>
          </p:nvPr>
        </p:nvSpPr>
        <p:spPr/>
        <p:txBody>
          <a:bodyPr/>
          <a:lstStyle/>
          <a:p>
            <a:endParaRPr lang="en-ZA" dirty="0"/>
          </a:p>
        </p:txBody>
      </p:sp>
      <p:pic>
        <p:nvPicPr>
          <p:cNvPr id="4" name="Picture 2"/>
          <p:cNvPicPr>
            <a:picLocks noChangeAspect="1" noChangeArrowheads="1"/>
          </p:cNvPicPr>
          <p:nvPr/>
        </p:nvPicPr>
        <p:blipFill>
          <a:blip r:embed="rId2" cstate="email"/>
          <a:srcRect/>
          <a:stretch>
            <a:fillRect/>
          </a:stretch>
        </p:blipFill>
        <p:spPr bwMode="auto">
          <a:xfrm>
            <a:off x="0" y="1555750"/>
            <a:ext cx="9144000" cy="5302250"/>
          </a:xfrm>
          <a:prstGeom prst="rect">
            <a:avLst/>
          </a:prstGeom>
          <a:noFill/>
          <a:ln w="9525">
            <a:noFill/>
            <a:miter lim="800000"/>
            <a:headEnd/>
            <a:tailEnd/>
          </a:ln>
        </p:spPr>
      </p:pic>
      <p:pic>
        <p:nvPicPr>
          <p:cNvPr id="5" name="Picture 7" descr="http://www.prweb.com/prfiles/2008/02/05/323731/FloridaEnergyMonitoring2.jpg"/>
          <p:cNvPicPr>
            <a:picLocks noChangeAspect="1" noChangeArrowheads="1"/>
          </p:cNvPicPr>
          <p:nvPr/>
        </p:nvPicPr>
        <p:blipFill>
          <a:blip r:embed="rId3" cstate="email"/>
          <a:srcRect/>
          <a:stretch>
            <a:fillRect/>
          </a:stretch>
        </p:blipFill>
        <p:spPr bwMode="auto">
          <a:xfrm>
            <a:off x="5643563" y="4232275"/>
            <a:ext cx="3500437" cy="2187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Technology answer: Green data centres</a:t>
            </a:r>
            <a:endParaRPr lang="en-ZA" dirty="0"/>
          </a:p>
        </p:txBody>
      </p:sp>
      <p:pic>
        <p:nvPicPr>
          <p:cNvPr id="11" name="Content Placeholder 3" descr="green-data-center.jpg"/>
          <p:cNvPicPr>
            <a:picLocks noGrp="1" noChangeAspect="1"/>
          </p:cNvPicPr>
          <p:nvPr>
            <p:ph sz="half" idx="1"/>
          </p:nvPr>
        </p:nvPicPr>
        <p:blipFill>
          <a:blip r:embed="rId2" cstate="print"/>
          <a:stretch>
            <a:fillRect/>
          </a:stretch>
        </p:blipFill>
        <p:spPr>
          <a:xfrm>
            <a:off x="2143108" y="2500306"/>
            <a:ext cx="4247665" cy="285752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Technology answer: Video-conferencing</a:t>
            </a:r>
            <a:endParaRPr lang="en-ZA" dirty="0"/>
          </a:p>
        </p:txBody>
      </p:sp>
      <p:pic>
        <p:nvPicPr>
          <p:cNvPr id="6" name="Content Placeholder 3" descr="vc.jpg"/>
          <p:cNvPicPr>
            <a:picLocks noGrp="1" noChangeAspect="1"/>
          </p:cNvPicPr>
          <p:nvPr>
            <p:ph sz="half" idx="1"/>
          </p:nvPr>
        </p:nvPicPr>
        <p:blipFill>
          <a:blip r:embed="rId2" cstate="print"/>
          <a:stretch>
            <a:fillRect/>
          </a:stretch>
        </p:blipFill>
        <p:spPr>
          <a:xfrm>
            <a:off x="2821781" y="2566987"/>
            <a:ext cx="3429000" cy="2895600"/>
          </a:xfr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studies</a:t>
            </a:r>
            <a:endParaRPr lang="en-ZA" dirty="0"/>
          </a:p>
        </p:txBody>
      </p:sp>
      <p:sp>
        <p:nvSpPr>
          <p:cNvPr id="3" name="Content Placeholder 2"/>
          <p:cNvSpPr>
            <a:spLocks noGrp="1"/>
          </p:cNvSpPr>
          <p:nvPr>
            <p:ph sz="half" idx="1"/>
          </p:nvPr>
        </p:nvSpPr>
        <p:spPr/>
        <p:txBody>
          <a:bodyPr/>
          <a:lstStyle/>
          <a:p>
            <a:r>
              <a:rPr lang="en-ZA" dirty="0" smtClean="0"/>
              <a:t>Green Data Centre: Dimension Data North America</a:t>
            </a:r>
          </a:p>
          <a:p>
            <a:r>
              <a:rPr lang="en-ZA" dirty="0" smtClean="0"/>
              <a:t>Video-conferencing: Mazda Australia</a:t>
            </a:r>
          </a:p>
          <a:p>
            <a:r>
              <a:rPr lang="en-ZA" dirty="0" smtClean="0"/>
              <a:t>Converged Real Estate: Nelson Mandela Multi-Purpose Stadium</a:t>
            </a:r>
          </a:p>
          <a:p>
            <a:endParaRPr lang="en-ZA"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your </a:t>
            </a:r>
            <a:r>
              <a:rPr lang="en-ZA" dirty="0" err="1" smtClean="0"/>
              <a:t>org’s</a:t>
            </a:r>
            <a:r>
              <a:rPr lang="en-ZA" dirty="0" smtClean="0"/>
              <a:t> Green ICT strategy?</a:t>
            </a:r>
            <a:endParaRPr lang="en-ZA" dirty="0"/>
          </a:p>
        </p:txBody>
      </p:sp>
      <p:sp>
        <p:nvSpPr>
          <p:cNvPr id="6" name="Content Placeholder 2"/>
          <p:cNvSpPr txBox="1">
            <a:spLocks/>
          </p:cNvSpPr>
          <p:nvPr/>
        </p:nvSpPr>
        <p:spPr bwMode="auto">
          <a:xfrm>
            <a:off x="539750" y="4486275"/>
            <a:ext cx="8229600" cy="1300163"/>
          </a:xfrm>
          <a:prstGeom prst="rect">
            <a:avLst/>
          </a:prstGeom>
          <a:noFill/>
          <a:ln w="38100">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449263" marR="0" lvl="0" indent="-274638" algn="ctr" defTabSz="914400" rtl="0" eaLnBrk="1" fontAlgn="base" latinLnBrk="0" hangingPunct="1">
              <a:lnSpc>
                <a:spcPct val="125000"/>
              </a:lnSpc>
              <a:spcBef>
                <a:spcPct val="0"/>
              </a:spcBef>
              <a:spcAft>
                <a:spcPct val="0"/>
              </a:spcAft>
              <a:buClr>
                <a:srgbClr val="00816A"/>
              </a:buClr>
              <a:buSzPct val="85000"/>
              <a:buFont typeface="Wingdings" pitchFamily="2" charset="2"/>
              <a:buChar char="§"/>
              <a:tabLst/>
              <a:defRPr/>
            </a:pPr>
            <a:r>
              <a:rPr kumimoji="0" lang="en-AU" sz="1800" b="0" i="0" u="none" strike="noStrike" kern="0" cap="none" spc="0" normalizeH="0" baseline="0" noProof="0" dirty="0" smtClean="0">
                <a:ln>
                  <a:noFill/>
                </a:ln>
                <a:solidFill>
                  <a:srgbClr val="4D4D4D"/>
                </a:solidFill>
                <a:effectLst/>
                <a:uLnTx/>
                <a:uFillTx/>
                <a:latin typeface="Arial" pitchFamily="34" charset="0"/>
                <a:ea typeface="+mn-ea"/>
                <a:cs typeface="Arial" charset="0"/>
              </a:rPr>
              <a:t>Licence To Operate – Getting our house in order</a:t>
            </a:r>
          </a:p>
          <a:p>
            <a:pPr marL="449263" marR="0" lvl="0" indent="-274638" algn="ctr" defTabSz="914400" rtl="0" eaLnBrk="1" fontAlgn="base" latinLnBrk="0" hangingPunct="1">
              <a:lnSpc>
                <a:spcPct val="125000"/>
              </a:lnSpc>
              <a:spcBef>
                <a:spcPct val="0"/>
              </a:spcBef>
              <a:spcAft>
                <a:spcPct val="0"/>
              </a:spcAft>
              <a:buClr>
                <a:srgbClr val="00816A"/>
              </a:buClr>
              <a:buSzPct val="85000"/>
              <a:buFont typeface="Wingdings" pitchFamily="2" charset="2"/>
              <a:buChar char="§"/>
              <a:tabLst/>
              <a:defRPr/>
            </a:pPr>
            <a:r>
              <a:rPr kumimoji="0" lang="en-AU" sz="1800" b="0" i="0" u="none" strike="noStrike" kern="0" cap="none" spc="0" normalizeH="0" baseline="0" noProof="0" dirty="0" smtClean="0">
                <a:ln>
                  <a:noFill/>
                </a:ln>
                <a:solidFill>
                  <a:srgbClr val="4D4D4D"/>
                </a:solidFill>
                <a:effectLst/>
                <a:uLnTx/>
                <a:uFillTx/>
                <a:latin typeface="Arial" pitchFamily="34" charset="0"/>
                <a:ea typeface="+mn-ea"/>
                <a:cs typeface="Arial" charset="0"/>
              </a:rPr>
              <a:t>Employee Engagement – Responsible environmental stewardship</a:t>
            </a:r>
          </a:p>
          <a:p>
            <a:pPr marL="449263" marR="0" lvl="0" indent="-274638" algn="ctr" defTabSz="914400" rtl="0" eaLnBrk="1" fontAlgn="base" latinLnBrk="0" hangingPunct="1">
              <a:lnSpc>
                <a:spcPct val="125000"/>
              </a:lnSpc>
              <a:spcBef>
                <a:spcPct val="0"/>
              </a:spcBef>
              <a:spcAft>
                <a:spcPct val="0"/>
              </a:spcAft>
              <a:buClr>
                <a:srgbClr val="00816A"/>
              </a:buClr>
              <a:buSzPct val="85000"/>
              <a:buFont typeface="Wingdings" pitchFamily="2" charset="2"/>
              <a:buChar char="§"/>
              <a:tabLst/>
              <a:defRPr/>
            </a:pPr>
            <a:r>
              <a:rPr kumimoji="0" lang="en-AU" sz="1800" b="0" i="0" u="none" strike="noStrike" kern="0" cap="none" spc="0" normalizeH="0" baseline="0" noProof="0" dirty="0" smtClean="0">
                <a:ln>
                  <a:noFill/>
                </a:ln>
                <a:solidFill>
                  <a:srgbClr val="4D4D4D"/>
                </a:solidFill>
                <a:effectLst/>
                <a:uLnTx/>
                <a:uFillTx/>
                <a:latin typeface="Arial" pitchFamily="34" charset="0"/>
                <a:ea typeface="+mn-ea"/>
                <a:cs typeface="Arial" charset="0"/>
              </a:rPr>
              <a:t>Go To Market – Carbon Friendly Infrastructure</a:t>
            </a:r>
          </a:p>
        </p:txBody>
      </p:sp>
      <p:pic>
        <p:nvPicPr>
          <p:cNvPr id="7" name="Picture 6" descr="environment-icons.png"/>
          <p:cNvPicPr>
            <a:picLocks noChangeAspect="1"/>
          </p:cNvPicPr>
          <p:nvPr/>
        </p:nvPicPr>
        <p:blipFill>
          <a:blip r:embed="rId2" cstate="print"/>
          <a:srcRect/>
          <a:stretch>
            <a:fillRect/>
          </a:stretch>
        </p:blipFill>
        <p:spPr bwMode="auto">
          <a:xfrm>
            <a:off x="1257300" y="1820863"/>
            <a:ext cx="6072188" cy="1635125"/>
          </a:xfrm>
          <a:prstGeom prst="rect">
            <a:avLst/>
          </a:prstGeom>
          <a:noFill/>
          <a:ln w="9525">
            <a:noFill/>
            <a:miter lim="800000"/>
            <a:headEnd/>
            <a:tailEnd/>
          </a:ln>
        </p:spPr>
      </p:pic>
      <p:sp>
        <p:nvSpPr>
          <p:cNvPr id="8" name="TextBox 7"/>
          <p:cNvSpPr txBox="1">
            <a:spLocks noChangeArrowheads="1"/>
          </p:cNvSpPr>
          <p:nvPr/>
        </p:nvSpPr>
        <p:spPr bwMode="auto">
          <a:xfrm>
            <a:off x="1042988" y="3392488"/>
            <a:ext cx="2143125" cy="708025"/>
          </a:xfrm>
          <a:prstGeom prst="rect">
            <a:avLst/>
          </a:prstGeom>
          <a:noFill/>
          <a:ln w="9525">
            <a:noFill/>
            <a:miter lim="800000"/>
            <a:headEnd/>
            <a:tailEnd/>
          </a:ln>
        </p:spPr>
        <p:txBody>
          <a:bodyPr>
            <a:spAutoFit/>
          </a:bodyPr>
          <a:lstStyle/>
          <a:p>
            <a:pPr algn="ctr"/>
            <a:r>
              <a:rPr lang="en-GB" sz="2000" b="1" dirty="0">
                <a:solidFill>
                  <a:srgbClr val="3E6B1F"/>
                </a:solidFill>
                <a:latin typeface="Calibri" pitchFamily="34" charset="0"/>
              </a:rPr>
              <a:t>LICENCE TO OPERATE</a:t>
            </a:r>
            <a:endParaRPr lang="en-AU" sz="2000" b="1" dirty="0">
              <a:solidFill>
                <a:srgbClr val="3E6B1F"/>
              </a:solidFill>
              <a:latin typeface="Calibri" pitchFamily="34" charset="0"/>
            </a:endParaRPr>
          </a:p>
        </p:txBody>
      </p:sp>
      <p:sp>
        <p:nvSpPr>
          <p:cNvPr id="9" name="TextBox 8"/>
          <p:cNvSpPr txBox="1"/>
          <p:nvPr/>
        </p:nvSpPr>
        <p:spPr bwMode="auto">
          <a:xfrm>
            <a:off x="3149600" y="3392488"/>
            <a:ext cx="2286000" cy="708025"/>
          </a:xfrm>
          <a:prstGeom prst="rect">
            <a:avLst/>
          </a:prstGeom>
          <a:noFill/>
        </p:spPr>
        <p:txBody>
          <a:bodyPr>
            <a:spAutoFit/>
          </a:bodyPr>
          <a:lstStyle/>
          <a:p>
            <a:pPr algn="ctr">
              <a:defRPr/>
            </a:pPr>
            <a:r>
              <a:rPr lang="en-AU" sz="2000" b="1" cap="all" dirty="0">
                <a:solidFill>
                  <a:srgbClr val="3E6B1F"/>
                </a:solidFill>
                <a:latin typeface="Calibri" pitchFamily="34" charset="0"/>
              </a:rPr>
              <a:t>Employee</a:t>
            </a:r>
            <a:r>
              <a:rPr lang="en-AU" sz="2000" b="1" cap="all" dirty="0">
                <a:solidFill>
                  <a:srgbClr val="3E6B1F"/>
                </a:solidFill>
                <a:latin typeface="+mj-lt"/>
                <a:cs typeface="+mn-cs"/>
              </a:rPr>
              <a:t> </a:t>
            </a:r>
            <a:r>
              <a:rPr lang="en-AU" sz="2000" b="1" cap="all" dirty="0">
                <a:solidFill>
                  <a:srgbClr val="3E6B1F"/>
                </a:solidFill>
                <a:latin typeface="Calibri" pitchFamily="34" charset="0"/>
              </a:rPr>
              <a:t>Engagement</a:t>
            </a:r>
          </a:p>
        </p:txBody>
      </p:sp>
      <p:sp>
        <p:nvSpPr>
          <p:cNvPr id="10" name="TextBox 9"/>
          <p:cNvSpPr txBox="1">
            <a:spLocks noChangeArrowheads="1"/>
          </p:cNvSpPr>
          <p:nvPr/>
        </p:nvSpPr>
        <p:spPr bwMode="auto">
          <a:xfrm>
            <a:off x="5445125" y="3392488"/>
            <a:ext cx="2143125" cy="400050"/>
          </a:xfrm>
          <a:prstGeom prst="rect">
            <a:avLst/>
          </a:prstGeom>
          <a:noFill/>
          <a:ln w="9525">
            <a:noFill/>
            <a:miter lim="800000"/>
            <a:headEnd/>
            <a:tailEnd/>
          </a:ln>
        </p:spPr>
        <p:txBody>
          <a:bodyPr>
            <a:spAutoFit/>
          </a:bodyPr>
          <a:lstStyle/>
          <a:p>
            <a:pPr algn="ctr"/>
            <a:r>
              <a:rPr lang="en-GB" sz="2000" b="1" dirty="0">
                <a:solidFill>
                  <a:srgbClr val="3E6B1F"/>
                </a:solidFill>
                <a:latin typeface="Calibri" pitchFamily="34" charset="0"/>
              </a:rPr>
              <a:t>GO-TO-MARKET</a:t>
            </a:r>
            <a:endParaRPr lang="en-AU" sz="2000" b="1" dirty="0">
              <a:solidFill>
                <a:srgbClr val="3E6B1F"/>
              </a:solidFill>
              <a:latin typeface="Calibri" pitchFamily="34" charset="0"/>
            </a:endParaRPr>
          </a:p>
        </p:txBody>
      </p:sp>
      <p:sp>
        <p:nvSpPr>
          <p:cNvPr id="11" name="TextBox 10"/>
          <p:cNvSpPr txBox="1"/>
          <p:nvPr/>
        </p:nvSpPr>
        <p:spPr>
          <a:xfrm>
            <a:off x="4357686" y="6215082"/>
            <a:ext cx="4143404" cy="276999"/>
          </a:xfrm>
          <a:prstGeom prst="rect">
            <a:avLst/>
          </a:prstGeom>
          <a:noFill/>
        </p:spPr>
        <p:txBody>
          <a:bodyPr wrap="square" rtlCol="0">
            <a:spAutoFit/>
          </a:bodyPr>
          <a:lstStyle/>
          <a:p>
            <a:r>
              <a:rPr lang="en-ZA" sz="1200" dirty="0" smtClean="0"/>
              <a:t>SOURCE: Dimension Data’s Green ICT Strategy (2008)</a:t>
            </a:r>
            <a:endParaRPr lang="en-ZA"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3500"/>
                            </p:stCondLst>
                            <p:childTnLst>
                              <p:par>
                                <p:cTn id="19" presetID="5" presetClass="entr" presetSubtype="10"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1000"/>
                                        <p:tgtEl>
                                          <p:spTgt spid="6"/>
                                        </p:tgtEl>
                                      </p:cBhvr>
                                    </p:animEffect>
                                  </p:childTnLst>
                                </p:cTn>
                              </p:par>
                              <p:par>
                                <p:cTn id="22" presetID="1" presetClass="entr" presetSubtype="0" fill="hold" grpId="0" nodeType="withEffect">
                                  <p:stCondLst>
                                    <p:cond delay="100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your </a:t>
            </a:r>
            <a:r>
              <a:rPr lang="en-ZA" dirty="0" err="1" smtClean="0"/>
              <a:t>org’s</a:t>
            </a:r>
            <a:r>
              <a:rPr lang="en-ZA" dirty="0" smtClean="0"/>
              <a:t> Green ICT strategy?</a:t>
            </a:r>
            <a:endParaRPr lang="en-ZA" dirty="0"/>
          </a:p>
        </p:txBody>
      </p:sp>
      <p:pic>
        <p:nvPicPr>
          <p:cNvPr id="12" name="Picture 6" descr="environment-icons.png"/>
          <p:cNvPicPr>
            <a:picLocks noChangeAspect="1"/>
          </p:cNvPicPr>
          <p:nvPr/>
        </p:nvPicPr>
        <p:blipFill>
          <a:blip r:embed="rId2" cstate="print"/>
          <a:srcRect/>
          <a:stretch>
            <a:fillRect/>
          </a:stretch>
        </p:blipFill>
        <p:spPr bwMode="auto">
          <a:xfrm>
            <a:off x="1285875" y="1571625"/>
            <a:ext cx="6072188" cy="1635125"/>
          </a:xfrm>
          <a:prstGeom prst="rect">
            <a:avLst/>
          </a:prstGeom>
          <a:noFill/>
          <a:ln w="9525">
            <a:noFill/>
            <a:miter lim="800000"/>
            <a:headEnd/>
            <a:tailEnd/>
          </a:ln>
        </p:spPr>
      </p:pic>
      <p:sp>
        <p:nvSpPr>
          <p:cNvPr id="13" name="Content Placeholder 2"/>
          <p:cNvSpPr txBox="1">
            <a:spLocks/>
          </p:cNvSpPr>
          <p:nvPr/>
        </p:nvSpPr>
        <p:spPr>
          <a:xfrm>
            <a:off x="71438" y="3571875"/>
            <a:ext cx="2643187" cy="2857500"/>
          </a:xfrm>
          <a:prstGeom prst="rect">
            <a:avLst/>
          </a:prstGeom>
          <a:ln>
            <a:solidFill>
              <a:srgbClr val="92D050"/>
            </a:solidFill>
          </a:ln>
        </p:spPr>
        <p:txBody>
          <a:bodyPr/>
          <a:lstStyle/>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Green Grid Membership</a:t>
            </a:r>
          </a:p>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Carbon Disclosure Project (CDP)</a:t>
            </a:r>
          </a:p>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Responding to the CDP in 2009</a:t>
            </a:r>
          </a:p>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Rolling out pilot of our Environmental Management System (EMS) in Australia, South Africa and United Kingdom</a:t>
            </a:r>
          </a:p>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EMS to be based on ISO 14001 framework</a:t>
            </a:r>
            <a:endParaRPr lang="en-ZA" sz="1700" kern="0" dirty="0">
              <a:solidFill>
                <a:schemeClr val="bg2"/>
              </a:solidFill>
              <a:latin typeface="+mn-lt"/>
              <a:ea typeface="+mn-ea"/>
              <a:cs typeface="+mn-cs"/>
            </a:endParaRPr>
          </a:p>
        </p:txBody>
      </p:sp>
      <p:sp>
        <p:nvSpPr>
          <p:cNvPr id="14" name="Content Placeholder 2"/>
          <p:cNvSpPr txBox="1">
            <a:spLocks/>
          </p:cNvSpPr>
          <p:nvPr/>
        </p:nvSpPr>
        <p:spPr>
          <a:xfrm>
            <a:off x="2928938" y="3571875"/>
            <a:ext cx="2714625" cy="2857500"/>
          </a:xfrm>
          <a:prstGeom prst="rect">
            <a:avLst/>
          </a:prstGeom>
          <a:ln>
            <a:solidFill>
              <a:srgbClr val="92D050"/>
            </a:solidFill>
          </a:ln>
        </p:spPr>
        <p:txBody>
          <a:bodyPr/>
          <a:lstStyle/>
          <a:p>
            <a:pPr marL="449263" indent="-274638" eaLnBrk="0" hangingPunct="0">
              <a:spcBef>
                <a:spcPts val="0"/>
              </a:spcBef>
              <a:buClr>
                <a:srgbClr val="00816A"/>
              </a:buClr>
              <a:buSzPct val="85000"/>
              <a:buFont typeface="Arial" pitchFamily="34" charset="0"/>
              <a:buChar char="►"/>
              <a:defRPr/>
            </a:pPr>
            <a:r>
              <a:rPr lang="en-AU" sz="1400" dirty="0">
                <a:solidFill>
                  <a:schemeClr val="bg2"/>
                </a:solidFill>
                <a:latin typeface="+mn-lt"/>
                <a:ea typeface="+mn-ea"/>
                <a:cs typeface="+mn-cs"/>
              </a:rPr>
              <a:t>Launched Zerofootprint campaign in Africa on 13 October</a:t>
            </a:r>
          </a:p>
          <a:p>
            <a:pPr marL="449263" indent="-274638" eaLnBrk="0" hangingPunct="0">
              <a:spcBef>
                <a:spcPts val="0"/>
              </a:spcBef>
              <a:buClr>
                <a:srgbClr val="00816A"/>
              </a:buClr>
              <a:buSzPct val="85000"/>
              <a:buFont typeface="Arial" pitchFamily="34" charset="0"/>
              <a:buChar char="►"/>
              <a:defRPr/>
            </a:pPr>
            <a:r>
              <a:rPr lang="en-AU" sz="1400" dirty="0">
                <a:solidFill>
                  <a:schemeClr val="bg2"/>
                </a:solidFill>
                <a:latin typeface="+mn-lt"/>
                <a:ea typeface="+mn-ea"/>
                <a:cs typeface="+mn-cs"/>
              </a:rPr>
              <a:t>Participated in two Green IT Conferences in SA and showcased our Green ICT solutions and services</a:t>
            </a:r>
          </a:p>
          <a:p>
            <a:pPr marL="449263" indent="-274638" eaLnBrk="0" hangingPunct="0">
              <a:spcBef>
                <a:spcPts val="0"/>
              </a:spcBef>
              <a:buClr>
                <a:srgbClr val="00816A"/>
              </a:buClr>
              <a:buSzPct val="85000"/>
              <a:buFont typeface="Arial" pitchFamily="34" charset="0"/>
              <a:buChar char="►"/>
              <a:defRPr/>
            </a:pPr>
            <a:r>
              <a:rPr lang="en-AU" sz="1400" dirty="0">
                <a:solidFill>
                  <a:schemeClr val="bg2"/>
                </a:solidFill>
                <a:latin typeface="+mn-lt"/>
                <a:ea typeface="+mn-ea"/>
                <a:cs typeface="+mn-cs"/>
              </a:rPr>
              <a:t>DDU micro byte e-learning modules</a:t>
            </a:r>
          </a:p>
          <a:p>
            <a:pPr marL="449263" indent="-274638" eaLnBrk="0" hangingPunct="0">
              <a:spcBef>
                <a:spcPts val="0"/>
              </a:spcBef>
              <a:buClr>
                <a:srgbClr val="00816A"/>
              </a:buClr>
              <a:buSzPct val="85000"/>
              <a:buFont typeface="Arial" pitchFamily="34" charset="0"/>
              <a:buChar char="►"/>
              <a:defRPr/>
            </a:pPr>
            <a:r>
              <a:rPr lang="en-AU" sz="1400" dirty="0">
                <a:solidFill>
                  <a:schemeClr val="bg2"/>
                </a:solidFill>
                <a:latin typeface="+mn-lt"/>
                <a:ea typeface="+mn-ea"/>
                <a:cs typeface="+mn-cs"/>
              </a:rPr>
              <a:t>Global Green Photo Competition </a:t>
            </a:r>
            <a:r>
              <a:rPr lang="en-AU" sz="1400" dirty="0" smtClean="0">
                <a:solidFill>
                  <a:schemeClr val="bg2"/>
                </a:solidFill>
                <a:latin typeface="+mn-lt"/>
                <a:ea typeface="+mn-ea"/>
                <a:cs typeface="+mn-cs"/>
              </a:rPr>
              <a:t>launched in 2009</a:t>
            </a:r>
            <a:endParaRPr lang="en-ZA" sz="1400" dirty="0">
              <a:solidFill>
                <a:schemeClr val="bg2"/>
              </a:solidFill>
              <a:latin typeface="+mn-lt"/>
              <a:ea typeface="+mn-ea"/>
              <a:cs typeface="+mn-cs"/>
            </a:endParaRPr>
          </a:p>
        </p:txBody>
      </p:sp>
      <p:sp>
        <p:nvSpPr>
          <p:cNvPr id="15" name="Content Placeholder 2"/>
          <p:cNvSpPr txBox="1">
            <a:spLocks/>
          </p:cNvSpPr>
          <p:nvPr/>
        </p:nvSpPr>
        <p:spPr>
          <a:xfrm>
            <a:off x="5929313" y="3578225"/>
            <a:ext cx="3000375" cy="2851150"/>
          </a:xfrm>
          <a:prstGeom prst="rect">
            <a:avLst/>
          </a:prstGeom>
          <a:ln>
            <a:solidFill>
              <a:srgbClr val="92D050"/>
            </a:solidFill>
          </a:ln>
        </p:spPr>
        <p:txBody>
          <a:bodyPr/>
          <a:lstStyle/>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Collaboration – to tackle staff travel</a:t>
            </a:r>
          </a:p>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Energy Efficiency – to reduce electricity consumption </a:t>
            </a:r>
          </a:p>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Remote Access – to allow staff more flexibility and secure means to communicate and access corporate resources regardless of location</a:t>
            </a:r>
          </a:p>
          <a:p>
            <a:pPr marL="449263" indent="-274638" eaLnBrk="0" hangingPunct="0">
              <a:spcBef>
                <a:spcPts val="0"/>
              </a:spcBef>
              <a:buClr>
                <a:srgbClr val="00816A"/>
              </a:buClr>
              <a:buSzPct val="85000"/>
              <a:buFont typeface="Arial" pitchFamily="34" charset="0"/>
              <a:buChar char="►"/>
              <a:defRPr/>
            </a:pPr>
            <a:r>
              <a:rPr lang="en-AU" sz="1400" kern="0" dirty="0">
                <a:solidFill>
                  <a:schemeClr val="bg2"/>
                </a:solidFill>
                <a:latin typeface="+mn-lt"/>
                <a:ea typeface="+mn-ea"/>
                <a:cs typeface="+mn-cs"/>
              </a:rPr>
              <a:t>Virtualisation – to address IT infrastructure’s contribution to green house emissions, etc</a:t>
            </a:r>
            <a:endParaRPr lang="en-ZA" sz="1700" kern="0" dirty="0">
              <a:solidFill>
                <a:schemeClr val="bg2"/>
              </a:solidFill>
              <a:latin typeface="+mn-lt"/>
              <a:ea typeface="+mn-ea"/>
              <a:cs typeface="+mn-cs"/>
            </a:endParaRPr>
          </a:p>
        </p:txBody>
      </p:sp>
      <p:sp>
        <p:nvSpPr>
          <p:cNvPr id="16" name="TextBox 15"/>
          <p:cNvSpPr txBox="1"/>
          <p:nvPr/>
        </p:nvSpPr>
        <p:spPr>
          <a:xfrm>
            <a:off x="142844" y="3214686"/>
            <a:ext cx="2571768" cy="369332"/>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n-US" sz="1800" b="1" dirty="0"/>
              <a:t>Licence To Operate</a:t>
            </a:r>
            <a:endParaRPr lang="en-ZA" sz="1800" b="1" dirty="0"/>
          </a:p>
        </p:txBody>
      </p:sp>
      <p:sp>
        <p:nvSpPr>
          <p:cNvPr id="17" name="TextBox 16"/>
          <p:cNvSpPr txBox="1"/>
          <p:nvPr/>
        </p:nvSpPr>
        <p:spPr>
          <a:xfrm>
            <a:off x="2928926" y="3214686"/>
            <a:ext cx="2723823" cy="369332"/>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n-US" sz="1800" b="1" dirty="0"/>
              <a:t>Employee Engagement</a:t>
            </a:r>
            <a:endParaRPr lang="en-ZA" sz="1800" b="1" dirty="0"/>
          </a:p>
        </p:txBody>
      </p:sp>
      <p:sp>
        <p:nvSpPr>
          <p:cNvPr id="18" name="TextBox 17"/>
          <p:cNvSpPr txBox="1"/>
          <p:nvPr/>
        </p:nvSpPr>
        <p:spPr>
          <a:xfrm>
            <a:off x="6000760" y="3214686"/>
            <a:ext cx="2928958" cy="369332"/>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n-US" sz="1800" b="1" dirty="0"/>
              <a:t>Go-To-Market</a:t>
            </a:r>
            <a:endParaRPr lang="en-ZA" sz="1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ppt_x"/>
                                          </p:val>
                                        </p:tav>
                                        <p:tav tm="100000">
                                          <p:val>
                                            <p:strVal val="#ppt_x"/>
                                          </p:val>
                                        </p:tav>
                                      </p:tavLst>
                                    </p:anim>
                                    <p:anim calcmode="lin" valueType="num">
                                      <p:cBhvr additive="base">
                                        <p:cTn id="30" dur="10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10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ppt_x"/>
                                          </p:val>
                                        </p:tav>
                                        <p:tav tm="100000">
                                          <p:val>
                                            <p:strVal val="#ppt_x"/>
                                          </p:val>
                                        </p:tav>
                                      </p:tavLst>
                                    </p:anim>
                                    <p:anim calcmode="lin" valueType="num">
                                      <p:cBhvr additive="base">
                                        <p:cTn id="35"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a:t>
            </a:r>
            <a:endParaRPr lang="en-ZA" dirty="0"/>
          </a:p>
        </p:txBody>
      </p:sp>
      <p:sp>
        <p:nvSpPr>
          <p:cNvPr id="3" name="Content Placeholder 2"/>
          <p:cNvSpPr>
            <a:spLocks noGrp="1"/>
          </p:cNvSpPr>
          <p:nvPr>
            <p:ph sz="half" idx="1"/>
          </p:nvPr>
        </p:nvSpPr>
        <p:spPr/>
        <p:txBody>
          <a:bodyPr/>
          <a:lstStyle/>
          <a:p>
            <a:r>
              <a:rPr lang="en-ZA" dirty="0" smtClean="0"/>
              <a:t>Understand the business challenge;</a:t>
            </a:r>
          </a:p>
          <a:p>
            <a:r>
              <a:rPr lang="en-ZA" dirty="0" smtClean="0"/>
              <a:t>Articulate ICT strategies to help achieve them:</a:t>
            </a:r>
          </a:p>
          <a:p>
            <a:pPr lvl="1"/>
            <a:r>
              <a:rPr lang="en-ZA" dirty="0" smtClean="0"/>
              <a:t>Direct (e.g. Carbon Friendly ICT infrastructure)</a:t>
            </a:r>
          </a:p>
          <a:p>
            <a:pPr lvl="1"/>
            <a:r>
              <a:rPr lang="en-ZA" dirty="0" smtClean="0"/>
              <a:t>Indirect (e.g. Green buildings; converged real estate)</a:t>
            </a:r>
          </a:p>
          <a:p>
            <a:pPr lvl="1"/>
            <a:r>
              <a:rPr lang="en-ZA" dirty="0" smtClean="0"/>
              <a:t>Enabling (e.g. Video-conferencing)</a:t>
            </a:r>
          </a:p>
          <a:p>
            <a:r>
              <a:rPr lang="en-ZA" dirty="0" smtClean="0"/>
              <a:t>Implement;</a:t>
            </a:r>
          </a:p>
          <a:p>
            <a:r>
              <a:rPr lang="en-ZA" dirty="0" smtClean="0"/>
              <a:t>Measure;</a:t>
            </a:r>
          </a:p>
          <a:p>
            <a:r>
              <a:rPr lang="en-ZA" dirty="0" smtClean="0"/>
              <a:t>Feedback;</a:t>
            </a:r>
            <a:endParaRPr lang="en-ZA"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endParaRPr lang="en-US"/>
          </a:p>
        </p:txBody>
      </p:sp>
      <p:pic>
        <p:nvPicPr>
          <p:cNvPr id="17411" name="Picture 14" descr="DD"/>
          <p:cNvPicPr>
            <a:picLocks noChangeAspect="1" noChangeArrowheads="1"/>
          </p:cNvPicPr>
          <p:nvPr/>
        </p:nvPicPr>
        <p:blipFill>
          <a:blip r:embed="rId3" cstate="print"/>
          <a:srcRect/>
          <a:stretch>
            <a:fillRect/>
          </a:stretch>
        </p:blipFill>
        <p:spPr bwMode="auto">
          <a:xfrm>
            <a:off x="3428992" y="3000372"/>
            <a:ext cx="1841500" cy="2193925"/>
          </a:xfrm>
          <a:prstGeom prst="rect">
            <a:avLst/>
          </a:prstGeom>
          <a:noFill/>
          <a:ln w="9525">
            <a:noFill/>
            <a:miter lim="800000"/>
            <a:headEnd/>
            <a:tailEnd/>
          </a:ln>
        </p:spPr>
      </p:pic>
      <p:sp>
        <p:nvSpPr>
          <p:cNvPr id="17412" name="Rectangle 7"/>
          <p:cNvSpPr>
            <a:spLocks noChangeArrowheads="1"/>
          </p:cNvSpPr>
          <p:nvPr/>
        </p:nvSpPr>
        <p:spPr bwMode="auto">
          <a:xfrm>
            <a:off x="0" y="6551613"/>
            <a:ext cx="9144000" cy="304800"/>
          </a:xfrm>
          <a:prstGeom prst="rect">
            <a:avLst/>
          </a:prstGeom>
          <a:solidFill>
            <a:schemeClr val="tx1">
              <a:alpha val="50195"/>
            </a:schemeClr>
          </a:solidFill>
          <a:ln w="9525">
            <a:noFill/>
            <a:miter lim="800000"/>
            <a:headEnd/>
            <a:tailEnd/>
          </a:ln>
        </p:spPr>
        <p:txBody>
          <a:bodyPr wrap="none" anchor="ctr"/>
          <a:lstStyle/>
          <a:p>
            <a:pPr eaLnBrk="0" hangingPunct="0"/>
            <a:r>
              <a:rPr lang="en-ZA" sz="2400"/>
              <a:t> </a:t>
            </a:r>
          </a:p>
        </p:txBody>
      </p:sp>
      <p:sp>
        <p:nvSpPr>
          <p:cNvPr id="17413" name="Rectangle 5"/>
          <p:cNvSpPr>
            <a:spLocks noChangeArrowheads="1"/>
          </p:cNvSpPr>
          <p:nvPr/>
        </p:nvSpPr>
        <p:spPr bwMode="auto">
          <a:xfrm>
            <a:off x="6854825" y="6573838"/>
            <a:ext cx="2286000" cy="260350"/>
          </a:xfrm>
          <a:prstGeom prst="rect">
            <a:avLst/>
          </a:prstGeom>
          <a:noFill/>
          <a:ln w="9525">
            <a:noFill/>
            <a:miter lim="800000"/>
            <a:headEnd/>
            <a:tailEnd/>
          </a:ln>
        </p:spPr>
        <p:txBody>
          <a:bodyPr>
            <a:spAutoFit/>
          </a:bodyPr>
          <a:lstStyle/>
          <a:p>
            <a:pPr algn="ctr"/>
            <a:r>
              <a:rPr lang="en-US" sz="1100">
                <a:solidFill>
                  <a:schemeClr val="bg1"/>
                </a:solidFill>
              </a:rPr>
              <a:t>dimensiondata.com</a:t>
            </a:r>
            <a:endParaRPr lang="en-US" sz="1100"/>
          </a:p>
        </p:txBody>
      </p:sp>
      <p:sp>
        <p:nvSpPr>
          <p:cNvPr id="17414" name="Rectangle 11"/>
          <p:cNvSpPr>
            <a:spLocks noChangeArrowheads="1"/>
          </p:cNvSpPr>
          <p:nvPr/>
        </p:nvSpPr>
        <p:spPr bwMode="auto">
          <a:xfrm>
            <a:off x="214313" y="6573838"/>
            <a:ext cx="420687" cy="260350"/>
          </a:xfrm>
          <a:prstGeom prst="rect">
            <a:avLst/>
          </a:prstGeom>
          <a:noFill/>
          <a:ln w="9525">
            <a:noFill/>
            <a:miter lim="800000"/>
            <a:headEnd/>
            <a:tailEnd/>
          </a:ln>
        </p:spPr>
        <p:txBody>
          <a:bodyPr>
            <a:spAutoFit/>
          </a:bodyPr>
          <a:lstStyle/>
          <a:p>
            <a:fld id="{2B309BD2-27AB-4E1F-8438-25106C49AC41}" type="slidenum">
              <a:rPr lang="en-US" sz="1100">
                <a:solidFill>
                  <a:schemeClr val="bg1"/>
                </a:solidFill>
              </a:rPr>
              <a:pPr/>
              <a:t>18</a:t>
            </a:fld>
            <a:endParaRPr lang="en-US" sz="1100"/>
          </a:p>
        </p:txBody>
      </p:sp>
      <p:sp>
        <p:nvSpPr>
          <p:cNvPr id="7" name="TextBox 6"/>
          <p:cNvSpPr txBox="1"/>
          <p:nvPr/>
        </p:nvSpPr>
        <p:spPr>
          <a:xfrm>
            <a:off x="1785918" y="1214422"/>
            <a:ext cx="5357850" cy="1015663"/>
          </a:xfrm>
          <a:prstGeom prst="rect">
            <a:avLst/>
          </a:prstGeom>
          <a:noFill/>
        </p:spPr>
        <p:txBody>
          <a:bodyPr wrap="square" rtlCol="0">
            <a:spAutoFit/>
          </a:bodyPr>
          <a:lstStyle/>
          <a:p>
            <a:pPr algn="ctr"/>
            <a:r>
              <a:rPr lang="en-ZA" sz="6000" b="1" dirty="0" smtClean="0"/>
              <a:t>QUESTIONS?</a:t>
            </a:r>
            <a:endParaRPr lang="en-ZA" sz="6000"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AGENDA</a:t>
            </a:r>
            <a:endParaRPr lang="en-ZA" dirty="0"/>
          </a:p>
        </p:txBody>
      </p:sp>
      <p:sp>
        <p:nvSpPr>
          <p:cNvPr id="3" name="Content Placeholder 2"/>
          <p:cNvSpPr>
            <a:spLocks noGrp="1"/>
          </p:cNvSpPr>
          <p:nvPr>
            <p:ph sz="half" idx="1"/>
          </p:nvPr>
        </p:nvSpPr>
        <p:spPr/>
        <p:txBody>
          <a:bodyPr/>
          <a:lstStyle/>
          <a:p>
            <a:r>
              <a:rPr lang="en-ZA" dirty="0" smtClean="0"/>
              <a:t>What is the problem?</a:t>
            </a:r>
          </a:p>
          <a:p>
            <a:r>
              <a:rPr lang="en-ZA" dirty="0" smtClean="0"/>
              <a:t>What is Green ICT?</a:t>
            </a:r>
          </a:p>
          <a:p>
            <a:r>
              <a:rPr lang="en-ZA" dirty="0" smtClean="0"/>
              <a:t>What is convergence?</a:t>
            </a:r>
          </a:p>
          <a:p>
            <a:r>
              <a:rPr lang="en-ZA" dirty="0" smtClean="0"/>
              <a:t>What does this have to do with us?</a:t>
            </a:r>
          </a:p>
          <a:p>
            <a:pPr lvl="1"/>
            <a:r>
              <a:rPr lang="en-ZA" dirty="0" smtClean="0"/>
              <a:t>Business challenge</a:t>
            </a:r>
          </a:p>
          <a:p>
            <a:pPr lvl="1"/>
            <a:r>
              <a:rPr lang="en-ZA" dirty="0" smtClean="0"/>
              <a:t>Technology answers</a:t>
            </a:r>
          </a:p>
          <a:p>
            <a:pPr lvl="1"/>
            <a:r>
              <a:rPr lang="en-ZA" dirty="0" smtClean="0"/>
              <a:t>Case studies</a:t>
            </a:r>
          </a:p>
          <a:p>
            <a:r>
              <a:rPr lang="en-ZA" dirty="0" smtClean="0"/>
              <a:t>What is your organisation’s Green ICT strategy?</a:t>
            </a:r>
          </a:p>
          <a:p>
            <a:r>
              <a:rPr lang="en-ZA" dirty="0" smtClean="0"/>
              <a:t>Summary</a:t>
            </a:r>
          </a:p>
          <a:p>
            <a:endParaRPr lang="en-ZA" dirty="0" smtClean="0"/>
          </a:p>
          <a:p>
            <a:pPr>
              <a:buNone/>
            </a:pPr>
            <a:endParaRPr lang="en-ZA"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ZA" dirty="0"/>
          </a:p>
        </p:txBody>
      </p:sp>
      <p:sp>
        <p:nvSpPr>
          <p:cNvPr id="45" name="Rectangle 3"/>
          <p:cNvSpPr>
            <a:spLocks noChangeArrowheads="1"/>
          </p:cNvSpPr>
          <p:nvPr/>
        </p:nvSpPr>
        <p:spPr bwMode="gray">
          <a:xfrm>
            <a:off x="4343400" y="2352675"/>
            <a:ext cx="3810000" cy="4648200"/>
          </a:xfrm>
          <a:prstGeom prst="rect">
            <a:avLst/>
          </a:prstGeom>
          <a:noFill/>
          <a:ln w="9525" algn="ctr">
            <a:noFill/>
            <a:miter lim="800000"/>
            <a:headEnd/>
            <a:tailEnd/>
          </a:ln>
        </p:spPr>
        <p:txBody>
          <a:bodyPr lIns="0" tIns="0" rIns="0" bIns="0"/>
          <a:lstStyle/>
          <a:p>
            <a:pPr defTabSz="4127500">
              <a:lnSpc>
                <a:spcPct val="110000"/>
              </a:lnSpc>
              <a:spcBef>
                <a:spcPts val="2500"/>
              </a:spcBef>
              <a:spcAft>
                <a:spcPct val="20000"/>
              </a:spcAft>
              <a:buClr>
                <a:schemeClr val="tx2"/>
              </a:buClr>
              <a:buSzPct val="60000"/>
              <a:buFont typeface="Wingdings" pitchFamily="2" charset="2"/>
              <a:buNone/>
              <a:defRPr/>
            </a:pPr>
            <a:endParaRPr lang="en-AU" sz="2000" dirty="0">
              <a:solidFill>
                <a:schemeClr val="bg1"/>
              </a:solidFill>
              <a:latin typeface="+mn-lt"/>
            </a:endParaRPr>
          </a:p>
        </p:txBody>
      </p:sp>
      <p:sp>
        <p:nvSpPr>
          <p:cNvPr id="46" name="Title 7"/>
          <p:cNvSpPr txBox="1">
            <a:spLocks/>
          </p:cNvSpPr>
          <p:nvPr/>
        </p:nvSpPr>
        <p:spPr>
          <a:xfrm>
            <a:off x="285720" y="357166"/>
            <a:ext cx="8512175" cy="762000"/>
          </a:xfrm>
          <a:prstGeom prst="rect">
            <a:avLst/>
          </a:prstGeom>
        </p:spPr>
        <p:txBody>
          <a:bodyPr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400" b="0" i="0" u="none" strike="noStrike" kern="0" cap="none" spc="0" normalizeH="0" baseline="0" noProof="0" dirty="0" smtClean="0">
                <a:ln>
                  <a:noFill/>
                </a:ln>
                <a:solidFill>
                  <a:schemeClr val="bg1"/>
                </a:solidFill>
                <a:effectLst/>
                <a:uLnTx/>
                <a:uFillTx/>
                <a:latin typeface="+mj-lt"/>
                <a:ea typeface="+mj-ea"/>
                <a:cs typeface="+mj-cs"/>
              </a:rPr>
              <a:t>What</a:t>
            </a:r>
            <a:r>
              <a:rPr kumimoji="0" lang="en-AU" sz="2400" b="0" i="0" u="none" strike="noStrike" kern="0" cap="none" spc="0" normalizeH="0" noProof="0" dirty="0" smtClean="0">
                <a:ln>
                  <a:noFill/>
                </a:ln>
                <a:solidFill>
                  <a:schemeClr val="bg1"/>
                </a:solidFill>
                <a:effectLst/>
                <a:uLnTx/>
                <a:uFillTx/>
                <a:latin typeface="+mj-lt"/>
                <a:ea typeface="+mj-ea"/>
                <a:cs typeface="+mj-cs"/>
              </a:rPr>
              <a:t> is the problem?</a:t>
            </a:r>
            <a:endParaRPr kumimoji="0" lang="en-AU" sz="24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47" name="Picture 9" descr="earth_esridata.jpg"/>
          <p:cNvPicPr>
            <a:picLocks noChangeAspect="1"/>
          </p:cNvPicPr>
          <p:nvPr/>
        </p:nvPicPr>
        <p:blipFill>
          <a:blip r:embed="rId3" cstate="print"/>
          <a:srcRect/>
          <a:stretch>
            <a:fillRect/>
          </a:stretch>
        </p:blipFill>
        <p:spPr bwMode="auto">
          <a:xfrm>
            <a:off x="0" y="1362075"/>
            <a:ext cx="9144000" cy="5562600"/>
          </a:xfrm>
          <a:prstGeom prst="rect">
            <a:avLst/>
          </a:prstGeom>
          <a:noFill/>
          <a:ln w="9525">
            <a:noFill/>
            <a:miter lim="800000"/>
            <a:headEnd/>
            <a:tailEnd/>
          </a:ln>
        </p:spPr>
      </p:pic>
      <p:sp>
        <p:nvSpPr>
          <p:cNvPr id="48" name="Down Arrow 7"/>
          <p:cNvSpPr>
            <a:spLocks noChangeArrowheads="1"/>
          </p:cNvSpPr>
          <p:nvPr/>
        </p:nvSpPr>
        <p:spPr bwMode="auto">
          <a:xfrm rot="10800000">
            <a:off x="1295400" y="1438275"/>
            <a:ext cx="228600" cy="4343400"/>
          </a:xfrm>
          <a:prstGeom prst="downArrow">
            <a:avLst>
              <a:gd name="adj1" fmla="val 50000"/>
              <a:gd name="adj2" fmla="val 49963"/>
            </a:avLst>
          </a:prstGeom>
          <a:solidFill>
            <a:schemeClr val="accent1"/>
          </a:solidFill>
          <a:ln w="19050" algn="ctr">
            <a:solidFill>
              <a:schemeClr val="bg1"/>
            </a:solidFill>
            <a:round/>
            <a:headEnd/>
            <a:tailEnd/>
          </a:ln>
        </p:spPr>
        <p:txBody>
          <a:bodyPr lIns="36000" tIns="0" rIns="36000" bIns="0" anchor="ctr"/>
          <a:lstStyle/>
          <a:p>
            <a:pPr marL="342900" indent="-342900" algn="ctr">
              <a:defRPr/>
            </a:pPr>
            <a:endParaRPr lang="en-AU" dirty="0">
              <a:latin typeface="+mn-lt"/>
            </a:endParaRPr>
          </a:p>
        </p:txBody>
      </p:sp>
      <p:sp>
        <p:nvSpPr>
          <p:cNvPr id="49" name="Down Arrow 8"/>
          <p:cNvSpPr>
            <a:spLocks noChangeArrowheads="1"/>
          </p:cNvSpPr>
          <p:nvPr/>
        </p:nvSpPr>
        <p:spPr bwMode="auto">
          <a:xfrm rot="-5400000">
            <a:off x="5029200" y="1971675"/>
            <a:ext cx="228600" cy="7543800"/>
          </a:xfrm>
          <a:prstGeom prst="downArrow">
            <a:avLst>
              <a:gd name="adj1" fmla="val 50000"/>
              <a:gd name="adj2" fmla="val 49958"/>
            </a:avLst>
          </a:prstGeom>
          <a:solidFill>
            <a:schemeClr val="accent1"/>
          </a:solidFill>
          <a:ln w="19050" algn="ctr">
            <a:solidFill>
              <a:schemeClr val="bg1"/>
            </a:solidFill>
            <a:round/>
            <a:headEnd/>
            <a:tailEnd/>
          </a:ln>
        </p:spPr>
        <p:txBody>
          <a:bodyPr lIns="36000" tIns="0" rIns="36000" bIns="0" anchor="ctr"/>
          <a:lstStyle/>
          <a:p>
            <a:pPr marL="342900" indent="-342900" algn="ctr">
              <a:defRPr/>
            </a:pPr>
            <a:endParaRPr lang="en-AU" sz="2000" dirty="0">
              <a:latin typeface="+mn-lt"/>
            </a:endParaRPr>
          </a:p>
        </p:txBody>
      </p:sp>
      <p:sp>
        <p:nvSpPr>
          <p:cNvPr id="50" name="Rectangle 9"/>
          <p:cNvSpPr>
            <a:spLocks noChangeArrowheads="1"/>
          </p:cNvSpPr>
          <p:nvPr/>
        </p:nvSpPr>
        <p:spPr bwMode="auto">
          <a:xfrm>
            <a:off x="1295400" y="5629275"/>
            <a:ext cx="228600" cy="228600"/>
          </a:xfrm>
          <a:prstGeom prst="rect">
            <a:avLst/>
          </a:prstGeom>
          <a:solidFill>
            <a:schemeClr val="accent1"/>
          </a:solidFill>
          <a:ln w="19050" algn="ctr">
            <a:solidFill>
              <a:schemeClr val="bg1"/>
            </a:solidFill>
            <a:round/>
            <a:headEnd/>
            <a:tailEnd/>
          </a:ln>
        </p:spPr>
        <p:txBody>
          <a:bodyPr lIns="36000" tIns="0" rIns="36000" bIns="0" anchor="ctr"/>
          <a:lstStyle/>
          <a:p>
            <a:pPr marL="342900" indent="-342900" algn="ctr">
              <a:defRPr/>
            </a:pPr>
            <a:endParaRPr lang="en-AU" sz="2000" dirty="0">
              <a:latin typeface="+mn-lt"/>
            </a:endParaRPr>
          </a:p>
        </p:txBody>
      </p:sp>
      <p:sp>
        <p:nvSpPr>
          <p:cNvPr id="51" name="TextBox 10"/>
          <p:cNvSpPr txBox="1">
            <a:spLocks noChangeArrowheads="1"/>
          </p:cNvSpPr>
          <p:nvPr/>
        </p:nvSpPr>
        <p:spPr bwMode="auto">
          <a:xfrm>
            <a:off x="2971800" y="5781675"/>
            <a:ext cx="762000" cy="400050"/>
          </a:xfrm>
          <a:prstGeom prst="rect">
            <a:avLst/>
          </a:prstGeom>
          <a:noFill/>
          <a:ln w="9525">
            <a:noFill/>
            <a:miter lim="800000"/>
            <a:headEnd/>
            <a:tailEnd/>
          </a:ln>
        </p:spPr>
        <p:txBody>
          <a:bodyPr>
            <a:spAutoFit/>
          </a:bodyPr>
          <a:lstStyle/>
          <a:p>
            <a:pPr algn="ctr">
              <a:defRPr/>
            </a:pPr>
            <a:r>
              <a:rPr lang="en-AU" sz="2000" dirty="0">
                <a:solidFill>
                  <a:schemeClr val="bg1"/>
                </a:solidFill>
                <a:latin typeface="+mn-lt"/>
              </a:rPr>
              <a:t>2000</a:t>
            </a:r>
          </a:p>
        </p:txBody>
      </p:sp>
      <p:sp>
        <p:nvSpPr>
          <p:cNvPr id="52" name="TextBox 11"/>
          <p:cNvSpPr txBox="1">
            <a:spLocks noChangeArrowheads="1"/>
          </p:cNvSpPr>
          <p:nvPr/>
        </p:nvSpPr>
        <p:spPr bwMode="auto">
          <a:xfrm>
            <a:off x="4343400" y="5781675"/>
            <a:ext cx="762000" cy="400050"/>
          </a:xfrm>
          <a:prstGeom prst="rect">
            <a:avLst/>
          </a:prstGeom>
          <a:noFill/>
          <a:ln w="9525">
            <a:noFill/>
            <a:miter lim="800000"/>
            <a:headEnd/>
            <a:tailEnd/>
          </a:ln>
        </p:spPr>
        <p:txBody>
          <a:bodyPr>
            <a:spAutoFit/>
          </a:bodyPr>
          <a:lstStyle/>
          <a:p>
            <a:pPr algn="ctr">
              <a:defRPr/>
            </a:pPr>
            <a:r>
              <a:rPr lang="en-AU" sz="2000" dirty="0">
                <a:solidFill>
                  <a:schemeClr val="bg1"/>
                </a:solidFill>
                <a:latin typeface="+mn-lt"/>
              </a:rPr>
              <a:t>2020</a:t>
            </a:r>
          </a:p>
        </p:txBody>
      </p:sp>
      <p:sp>
        <p:nvSpPr>
          <p:cNvPr id="53" name="TextBox 12"/>
          <p:cNvSpPr txBox="1">
            <a:spLocks noChangeArrowheads="1"/>
          </p:cNvSpPr>
          <p:nvPr/>
        </p:nvSpPr>
        <p:spPr bwMode="auto">
          <a:xfrm>
            <a:off x="5715000" y="5781675"/>
            <a:ext cx="762000" cy="400050"/>
          </a:xfrm>
          <a:prstGeom prst="rect">
            <a:avLst/>
          </a:prstGeom>
          <a:noFill/>
          <a:ln w="9525">
            <a:noFill/>
            <a:miter lim="800000"/>
            <a:headEnd/>
            <a:tailEnd/>
          </a:ln>
        </p:spPr>
        <p:txBody>
          <a:bodyPr>
            <a:spAutoFit/>
          </a:bodyPr>
          <a:lstStyle/>
          <a:p>
            <a:pPr algn="ctr">
              <a:defRPr/>
            </a:pPr>
            <a:r>
              <a:rPr lang="en-AU" sz="2000" dirty="0">
                <a:solidFill>
                  <a:schemeClr val="bg1"/>
                </a:solidFill>
                <a:latin typeface="+mn-lt"/>
              </a:rPr>
              <a:t>2040</a:t>
            </a:r>
          </a:p>
        </p:txBody>
      </p:sp>
      <p:sp>
        <p:nvSpPr>
          <p:cNvPr id="54" name="TextBox 13"/>
          <p:cNvSpPr txBox="1">
            <a:spLocks noChangeArrowheads="1"/>
          </p:cNvSpPr>
          <p:nvPr/>
        </p:nvSpPr>
        <p:spPr bwMode="auto">
          <a:xfrm>
            <a:off x="7086600" y="5781675"/>
            <a:ext cx="762000" cy="400050"/>
          </a:xfrm>
          <a:prstGeom prst="rect">
            <a:avLst/>
          </a:prstGeom>
          <a:noFill/>
          <a:ln w="9525">
            <a:noFill/>
            <a:miter lim="800000"/>
            <a:headEnd/>
            <a:tailEnd/>
          </a:ln>
        </p:spPr>
        <p:txBody>
          <a:bodyPr>
            <a:spAutoFit/>
          </a:bodyPr>
          <a:lstStyle/>
          <a:p>
            <a:pPr algn="ctr">
              <a:defRPr/>
            </a:pPr>
            <a:r>
              <a:rPr lang="en-AU" sz="2000" dirty="0">
                <a:solidFill>
                  <a:schemeClr val="bg1"/>
                </a:solidFill>
                <a:latin typeface="+mn-lt"/>
              </a:rPr>
              <a:t>2060</a:t>
            </a:r>
          </a:p>
        </p:txBody>
      </p:sp>
      <p:sp>
        <p:nvSpPr>
          <p:cNvPr id="55" name="TextBox 14"/>
          <p:cNvSpPr txBox="1">
            <a:spLocks noChangeArrowheads="1"/>
          </p:cNvSpPr>
          <p:nvPr/>
        </p:nvSpPr>
        <p:spPr bwMode="auto">
          <a:xfrm>
            <a:off x="609600" y="4181475"/>
            <a:ext cx="762000" cy="461963"/>
          </a:xfrm>
          <a:prstGeom prst="rect">
            <a:avLst/>
          </a:prstGeom>
          <a:noFill/>
          <a:ln w="9525">
            <a:noFill/>
            <a:miter lim="800000"/>
            <a:headEnd/>
            <a:tailEnd/>
          </a:ln>
        </p:spPr>
        <p:txBody>
          <a:bodyPr>
            <a:spAutoFit/>
          </a:bodyPr>
          <a:lstStyle/>
          <a:p>
            <a:pPr algn="ctr">
              <a:defRPr/>
            </a:pPr>
            <a:r>
              <a:rPr lang="en-AU" dirty="0">
                <a:solidFill>
                  <a:schemeClr val="bg1"/>
                </a:solidFill>
                <a:latin typeface="+mn-lt"/>
              </a:rPr>
              <a:t>20</a:t>
            </a:r>
          </a:p>
        </p:txBody>
      </p:sp>
      <p:sp>
        <p:nvSpPr>
          <p:cNvPr id="56" name="TextBox 15"/>
          <p:cNvSpPr txBox="1">
            <a:spLocks noChangeArrowheads="1"/>
          </p:cNvSpPr>
          <p:nvPr/>
        </p:nvSpPr>
        <p:spPr bwMode="auto">
          <a:xfrm>
            <a:off x="609600" y="3495675"/>
            <a:ext cx="762000" cy="461963"/>
          </a:xfrm>
          <a:prstGeom prst="rect">
            <a:avLst/>
          </a:prstGeom>
          <a:noFill/>
          <a:ln w="9525">
            <a:noFill/>
            <a:miter lim="800000"/>
            <a:headEnd/>
            <a:tailEnd/>
          </a:ln>
        </p:spPr>
        <p:txBody>
          <a:bodyPr>
            <a:spAutoFit/>
          </a:bodyPr>
          <a:lstStyle/>
          <a:p>
            <a:pPr algn="ctr">
              <a:defRPr/>
            </a:pPr>
            <a:r>
              <a:rPr lang="en-AU" dirty="0">
                <a:solidFill>
                  <a:schemeClr val="bg1"/>
                </a:solidFill>
                <a:latin typeface="+mn-lt"/>
              </a:rPr>
              <a:t>30</a:t>
            </a:r>
          </a:p>
        </p:txBody>
      </p:sp>
      <p:sp>
        <p:nvSpPr>
          <p:cNvPr id="57" name="TextBox 16"/>
          <p:cNvSpPr txBox="1">
            <a:spLocks noChangeArrowheads="1"/>
          </p:cNvSpPr>
          <p:nvPr/>
        </p:nvSpPr>
        <p:spPr bwMode="auto">
          <a:xfrm>
            <a:off x="609600" y="2809875"/>
            <a:ext cx="762000" cy="461963"/>
          </a:xfrm>
          <a:prstGeom prst="rect">
            <a:avLst/>
          </a:prstGeom>
          <a:noFill/>
          <a:ln w="9525">
            <a:noFill/>
            <a:miter lim="800000"/>
            <a:headEnd/>
            <a:tailEnd/>
          </a:ln>
        </p:spPr>
        <p:txBody>
          <a:bodyPr>
            <a:spAutoFit/>
          </a:bodyPr>
          <a:lstStyle/>
          <a:p>
            <a:pPr algn="ctr">
              <a:defRPr/>
            </a:pPr>
            <a:r>
              <a:rPr lang="en-AU" dirty="0">
                <a:solidFill>
                  <a:schemeClr val="bg1"/>
                </a:solidFill>
                <a:latin typeface="+mn-lt"/>
              </a:rPr>
              <a:t>40</a:t>
            </a:r>
          </a:p>
        </p:txBody>
      </p:sp>
      <p:sp>
        <p:nvSpPr>
          <p:cNvPr id="58" name="TextBox 17"/>
          <p:cNvSpPr txBox="1">
            <a:spLocks noChangeArrowheads="1"/>
          </p:cNvSpPr>
          <p:nvPr/>
        </p:nvSpPr>
        <p:spPr bwMode="auto">
          <a:xfrm>
            <a:off x="609600" y="2124075"/>
            <a:ext cx="762000" cy="461963"/>
          </a:xfrm>
          <a:prstGeom prst="rect">
            <a:avLst/>
          </a:prstGeom>
          <a:noFill/>
          <a:ln w="9525">
            <a:noFill/>
            <a:miter lim="800000"/>
            <a:headEnd/>
            <a:tailEnd/>
          </a:ln>
        </p:spPr>
        <p:txBody>
          <a:bodyPr>
            <a:spAutoFit/>
          </a:bodyPr>
          <a:lstStyle/>
          <a:p>
            <a:pPr algn="ctr">
              <a:defRPr/>
            </a:pPr>
            <a:r>
              <a:rPr lang="en-AU" dirty="0">
                <a:solidFill>
                  <a:schemeClr val="bg1"/>
                </a:solidFill>
                <a:latin typeface="+mn-lt"/>
              </a:rPr>
              <a:t>50</a:t>
            </a:r>
          </a:p>
        </p:txBody>
      </p:sp>
      <p:sp>
        <p:nvSpPr>
          <p:cNvPr id="59" name="TextBox 21"/>
          <p:cNvSpPr txBox="1">
            <a:spLocks noChangeArrowheads="1"/>
          </p:cNvSpPr>
          <p:nvPr/>
        </p:nvSpPr>
        <p:spPr bwMode="auto">
          <a:xfrm>
            <a:off x="609600" y="4878388"/>
            <a:ext cx="762000" cy="461962"/>
          </a:xfrm>
          <a:prstGeom prst="rect">
            <a:avLst/>
          </a:prstGeom>
          <a:noFill/>
          <a:ln w="9525">
            <a:noFill/>
            <a:miter lim="800000"/>
            <a:headEnd/>
            <a:tailEnd/>
          </a:ln>
        </p:spPr>
        <p:txBody>
          <a:bodyPr>
            <a:spAutoFit/>
          </a:bodyPr>
          <a:lstStyle/>
          <a:p>
            <a:pPr algn="ctr">
              <a:defRPr/>
            </a:pPr>
            <a:r>
              <a:rPr lang="en-AU" dirty="0">
                <a:solidFill>
                  <a:schemeClr val="bg1"/>
                </a:solidFill>
                <a:latin typeface="+mn-lt"/>
              </a:rPr>
              <a:t>10</a:t>
            </a:r>
          </a:p>
        </p:txBody>
      </p:sp>
      <p:cxnSp>
        <p:nvCxnSpPr>
          <p:cNvPr id="60" name="Straight Connector 59"/>
          <p:cNvCxnSpPr>
            <a:cxnSpLocks noChangeShapeType="1"/>
          </p:cNvCxnSpPr>
          <p:nvPr/>
        </p:nvCxnSpPr>
        <p:spPr bwMode="auto">
          <a:xfrm>
            <a:off x="5334000" y="4029075"/>
            <a:ext cx="1295400" cy="1588"/>
          </a:xfrm>
          <a:prstGeom prst="line">
            <a:avLst/>
          </a:prstGeom>
          <a:noFill/>
          <a:ln w="19050" algn="ctr">
            <a:solidFill>
              <a:schemeClr val="bg1"/>
            </a:solidFill>
            <a:prstDash val="sysDot"/>
            <a:round/>
            <a:headEnd/>
            <a:tailEnd/>
          </a:ln>
        </p:spPr>
      </p:cxnSp>
      <p:cxnSp>
        <p:nvCxnSpPr>
          <p:cNvPr id="61" name="Straight Connector 60"/>
          <p:cNvCxnSpPr>
            <a:cxnSpLocks noChangeShapeType="1"/>
          </p:cNvCxnSpPr>
          <p:nvPr/>
        </p:nvCxnSpPr>
        <p:spPr bwMode="auto">
          <a:xfrm rot="5400000">
            <a:off x="4229100" y="2847975"/>
            <a:ext cx="2211388" cy="1588"/>
          </a:xfrm>
          <a:prstGeom prst="line">
            <a:avLst/>
          </a:prstGeom>
          <a:noFill/>
          <a:ln w="38100" algn="ctr">
            <a:solidFill>
              <a:schemeClr val="bg1"/>
            </a:solidFill>
            <a:round/>
            <a:headEnd type="stealth" w="med" len="med"/>
            <a:tailEnd type="diamond" w="med" len="med"/>
          </a:ln>
        </p:spPr>
      </p:cxnSp>
      <p:sp>
        <p:nvSpPr>
          <p:cNvPr id="62" name="TextBox 33"/>
          <p:cNvSpPr txBox="1">
            <a:spLocks noChangeArrowheads="1"/>
          </p:cNvSpPr>
          <p:nvPr/>
        </p:nvSpPr>
        <p:spPr bwMode="auto">
          <a:xfrm>
            <a:off x="1676400" y="5781675"/>
            <a:ext cx="762000" cy="400050"/>
          </a:xfrm>
          <a:prstGeom prst="rect">
            <a:avLst/>
          </a:prstGeom>
          <a:noFill/>
          <a:ln w="9525">
            <a:noFill/>
            <a:miter lim="800000"/>
            <a:headEnd/>
            <a:tailEnd/>
          </a:ln>
        </p:spPr>
        <p:txBody>
          <a:bodyPr>
            <a:spAutoFit/>
          </a:bodyPr>
          <a:lstStyle/>
          <a:p>
            <a:pPr algn="ctr">
              <a:defRPr/>
            </a:pPr>
            <a:r>
              <a:rPr lang="en-AU" sz="2000" dirty="0">
                <a:solidFill>
                  <a:schemeClr val="bg1"/>
                </a:solidFill>
                <a:latin typeface="+mn-lt"/>
              </a:rPr>
              <a:t>1990</a:t>
            </a:r>
          </a:p>
        </p:txBody>
      </p:sp>
      <p:sp>
        <p:nvSpPr>
          <p:cNvPr id="63" name="TextBox 38"/>
          <p:cNvSpPr txBox="1">
            <a:spLocks noChangeArrowheads="1"/>
          </p:cNvSpPr>
          <p:nvPr/>
        </p:nvSpPr>
        <p:spPr bwMode="auto">
          <a:xfrm rot="-5400000">
            <a:off x="-1164431" y="3194843"/>
            <a:ext cx="3124200" cy="830263"/>
          </a:xfrm>
          <a:prstGeom prst="rect">
            <a:avLst/>
          </a:prstGeom>
          <a:noFill/>
          <a:ln w="9525">
            <a:noFill/>
            <a:miter lim="800000"/>
            <a:headEnd/>
            <a:tailEnd/>
          </a:ln>
        </p:spPr>
        <p:txBody>
          <a:bodyPr>
            <a:spAutoFit/>
          </a:bodyPr>
          <a:lstStyle/>
          <a:p>
            <a:pPr algn="ctr">
              <a:defRPr/>
            </a:pPr>
            <a:r>
              <a:rPr lang="en-AU" dirty="0">
                <a:solidFill>
                  <a:schemeClr val="bg1"/>
                </a:solidFill>
                <a:latin typeface="+mn-lt"/>
              </a:rPr>
              <a:t>Global Emissions </a:t>
            </a:r>
          </a:p>
          <a:p>
            <a:pPr algn="ctr">
              <a:defRPr/>
            </a:pPr>
            <a:r>
              <a:rPr lang="en-AU" dirty="0">
                <a:solidFill>
                  <a:schemeClr val="bg1"/>
                </a:solidFill>
                <a:latin typeface="+mn-lt"/>
              </a:rPr>
              <a:t>(Gt CO2e)</a:t>
            </a:r>
          </a:p>
        </p:txBody>
      </p:sp>
      <p:sp>
        <p:nvSpPr>
          <p:cNvPr id="64" name="TextBox 43"/>
          <p:cNvSpPr txBox="1">
            <a:spLocks noChangeArrowheads="1"/>
          </p:cNvSpPr>
          <p:nvPr/>
        </p:nvSpPr>
        <p:spPr bwMode="auto">
          <a:xfrm>
            <a:off x="609600" y="1438275"/>
            <a:ext cx="762000" cy="461963"/>
          </a:xfrm>
          <a:prstGeom prst="rect">
            <a:avLst/>
          </a:prstGeom>
          <a:noFill/>
          <a:ln w="9525">
            <a:noFill/>
            <a:miter lim="800000"/>
            <a:headEnd/>
            <a:tailEnd/>
          </a:ln>
        </p:spPr>
        <p:txBody>
          <a:bodyPr>
            <a:spAutoFit/>
          </a:bodyPr>
          <a:lstStyle/>
          <a:p>
            <a:pPr algn="ctr">
              <a:defRPr/>
            </a:pPr>
            <a:r>
              <a:rPr lang="en-AU" dirty="0">
                <a:solidFill>
                  <a:schemeClr val="bg1"/>
                </a:solidFill>
                <a:latin typeface="+mn-lt"/>
              </a:rPr>
              <a:t>60</a:t>
            </a:r>
          </a:p>
        </p:txBody>
      </p:sp>
      <p:grpSp>
        <p:nvGrpSpPr>
          <p:cNvPr id="65" name="Group 49"/>
          <p:cNvGrpSpPr>
            <a:grpSpLocks/>
          </p:cNvGrpSpPr>
          <p:nvPr/>
        </p:nvGrpSpPr>
        <p:grpSpPr bwMode="auto">
          <a:xfrm>
            <a:off x="3200400" y="1497013"/>
            <a:ext cx="5486400" cy="3113087"/>
            <a:chOff x="3200400" y="1124857"/>
            <a:chExt cx="5486400" cy="3113314"/>
          </a:xfrm>
        </p:grpSpPr>
        <p:sp>
          <p:nvSpPr>
            <p:cNvPr id="66" name="Oval 18"/>
            <p:cNvSpPr>
              <a:spLocks noChangeArrowheads="1"/>
            </p:cNvSpPr>
            <p:nvPr/>
          </p:nvSpPr>
          <p:spPr bwMode="auto">
            <a:xfrm>
              <a:off x="3200400" y="2590226"/>
              <a:ext cx="152400" cy="152411"/>
            </a:xfrm>
            <a:prstGeom prst="ellipse">
              <a:avLst/>
            </a:prstGeom>
            <a:solidFill>
              <a:srgbClr val="FFC000"/>
            </a:solidFill>
            <a:ln w="19050" algn="ctr">
              <a:noFill/>
              <a:round/>
              <a:headEnd/>
              <a:tailEnd/>
            </a:ln>
          </p:spPr>
          <p:txBody>
            <a:bodyPr lIns="36000" tIns="0" rIns="36000" bIns="0" anchor="ctr"/>
            <a:lstStyle/>
            <a:p>
              <a:pPr marL="342900" indent="-342900" algn="ctr">
                <a:defRPr/>
              </a:pPr>
              <a:endParaRPr lang="en-AU" dirty="0">
                <a:latin typeface="+mn-lt"/>
              </a:endParaRPr>
            </a:p>
          </p:txBody>
        </p:sp>
        <p:sp>
          <p:nvSpPr>
            <p:cNvPr id="67" name="Oval 19"/>
            <p:cNvSpPr>
              <a:spLocks noChangeArrowheads="1"/>
            </p:cNvSpPr>
            <p:nvPr/>
          </p:nvSpPr>
          <p:spPr bwMode="auto">
            <a:xfrm>
              <a:off x="5257800" y="1218526"/>
              <a:ext cx="152400" cy="152411"/>
            </a:xfrm>
            <a:prstGeom prst="ellipse">
              <a:avLst/>
            </a:prstGeom>
            <a:solidFill>
              <a:srgbClr val="FFC000"/>
            </a:solidFill>
            <a:ln w="19050" algn="ctr">
              <a:noFill/>
              <a:round/>
              <a:headEnd/>
              <a:tailEnd/>
            </a:ln>
          </p:spPr>
          <p:txBody>
            <a:bodyPr lIns="36000" tIns="0" rIns="36000" bIns="0" anchor="ctr"/>
            <a:lstStyle/>
            <a:p>
              <a:pPr marL="342900" indent="-342900" algn="ctr">
                <a:defRPr/>
              </a:pPr>
              <a:endParaRPr lang="en-AU" dirty="0">
                <a:latin typeface="+mn-lt"/>
              </a:endParaRPr>
            </a:p>
          </p:txBody>
        </p:sp>
        <p:sp>
          <p:nvSpPr>
            <p:cNvPr id="68" name="Oval 20"/>
            <p:cNvSpPr>
              <a:spLocks noChangeArrowheads="1"/>
            </p:cNvSpPr>
            <p:nvPr/>
          </p:nvSpPr>
          <p:spPr bwMode="auto">
            <a:xfrm>
              <a:off x="6629400" y="3580898"/>
              <a:ext cx="152400" cy="152411"/>
            </a:xfrm>
            <a:prstGeom prst="ellipse">
              <a:avLst/>
            </a:prstGeom>
            <a:solidFill>
              <a:srgbClr val="FFC000"/>
            </a:solidFill>
            <a:ln w="19050" algn="ctr">
              <a:noFill/>
              <a:round/>
              <a:headEnd/>
              <a:tailEnd/>
            </a:ln>
          </p:spPr>
          <p:txBody>
            <a:bodyPr lIns="36000" tIns="0" rIns="36000" bIns="0" anchor="ctr"/>
            <a:lstStyle/>
            <a:p>
              <a:pPr marL="342900" indent="-342900" algn="ctr">
                <a:defRPr/>
              </a:pPr>
              <a:endParaRPr lang="en-AU" dirty="0">
                <a:latin typeface="+mn-lt"/>
              </a:endParaRPr>
            </a:p>
          </p:txBody>
        </p:sp>
        <p:sp>
          <p:nvSpPr>
            <p:cNvPr id="69" name="Freeform 44"/>
            <p:cNvSpPr>
              <a:spLocks noChangeArrowheads="1"/>
            </p:cNvSpPr>
            <p:nvPr/>
          </p:nvSpPr>
          <p:spPr bwMode="auto">
            <a:xfrm>
              <a:off x="3279775" y="1124857"/>
              <a:ext cx="5407025" cy="3113314"/>
            </a:xfrm>
            <a:custGeom>
              <a:avLst/>
              <a:gdLst>
                <a:gd name="T0" fmla="*/ 0 w 5406571"/>
                <a:gd name="T1" fmla="*/ 1531257 h 3113314"/>
                <a:gd name="T2" fmla="*/ 2075544 w 5406571"/>
                <a:gd name="T3" fmla="*/ 166914 h 3113314"/>
                <a:gd name="T4" fmla="*/ 3425374 w 5406571"/>
                <a:gd name="T5" fmla="*/ 2532742 h 3113314"/>
                <a:gd name="T6" fmla="*/ 5406571 w 5406571"/>
                <a:gd name="T7" fmla="*/ 3113314 h 3113314"/>
                <a:gd name="T8" fmla="*/ 0 60000 65536"/>
                <a:gd name="T9" fmla="*/ 0 60000 65536"/>
                <a:gd name="T10" fmla="*/ 0 60000 65536"/>
                <a:gd name="T11" fmla="*/ 0 60000 65536"/>
                <a:gd name="T12" fmla="*/ 0 w 5406571"/>
                <a:gd name="T13" fmla="*/ 0 h 3113314"/>
                <a:gd name="T14" fmla="*/ 5406571 w 5406571"/>
                <a:gd name="T15" fmla="*/ 3113314 h 3113314"/>
              </a:gdLst>
              <a:ahLst/>
              <a:cxnLst>
                <a:cxn ang="T8">
                  <a:pos x="T0" y="T1"/>
                </a:cxn>
                <a:cxn ang="T9">
                  <a:pos x="T2" y="T3"/>
                </a:cxn>
                <a:cxn ang="T10">
                  <a:pos x="T4" y="T5"/>
                </a:cxn>
                <a:cxn ang="T11">
                  <a:pos x="T6" y="T7"/>
                </a:cxn>
              </a:cxnLst>
              <a:rect l="T12" t="T13" r="T14" b="T15"/>
              <a:pathLst>
                <a:path w="5406571" h="3113314">
                  <a:moveTo>
                    <a:pt x="0" y="1531257"/>
                  </a:moveTo>
                  <a:cubicBezTo>
                    <a:pt x="752323" y="765628"/>
                    <a:pt x="1504647" y="0"/>
                    <a:pt x="2075542" y="166914"/>
                  </a:cubicBezTo>
                  <a:cubicBezTo>
                    <a:pt x="2646437" y="333828"/>
                    <a:pt x="2870200" y="2041676"/>
                    <a:pt x="3425371" y="2532743"/>
                  </a:cubicBezTo>
                  <a:cubicBezTo>
                    <a:pt x="3980543" y="3023810"/>
                    <a:pt x="4693557" y="3068562"/>
                    <a:pt x="5406571" y="3113314"/>
                  </a:cubicBezTo>
                </a:path>
              </a:pathLst>
            </a:custGeom>
            <a:noFill/>
            <a:ln w="38100" algn="ctr">
              <a:solidFill>
                <a:srgbClr val="FFC000"/>
              </a:solidFill>
              <a:round/>
              <a:headEnd/>
              <a:tailEnd type="stealth" w="med" len="med"/>
            </a:ln>
          </p:spPr>
          <p:txBody>
            <a:bodyPr lIns="36000" tIns="0" rIns="36000" bIns="0" anchor="ctr"/>
            <a:lstStyle/>
            <a:p>
              <a:pPr marL="342900" indent="-342900" algn="ctr">
                <a:defRPr/>
              </a:pPr>
              <a:endParaRPr lang="en-AU" dirty="0">
                <a:latin typeface="+mn-lt"/>
              </a:endParaRPr>
            </a:p>
          </p:txBody>
        </p:sp>
      </p:grpSp>
      <p:sp>
        <p:nvSpPr>
          <p:cNvPr id="71" name="TextBox 70"/>
          <p:cNvSpPr txBox="1">
            <a:spLocks noChangeArrowheads="1"/>
          </p:cNvSpPr>
          <p:nvPr/>
        </p:nvSpPr>
        <p:spPr bwMode="auto">
          <a:xfrm>
            <a:off x="3886200" y="2581275"/>
            <a:ext cx="1600200" cy="338138"/>
          </a:xfrm>
          <a:prstGeom prst="rect">
            <a:avLst/>
          </a:prstGeom>
          <a:noFill/>
          <a:ln w="9525">
            <a:noFill/>
            <a:miter lim="800000"/>
            <a:headEnd/>
            <a:tailEnd/>
          </a:ln>
        </p:spPr>
        <p:txBody>
          <a:bodyPr>
            <a:spAutoFit/>
          </a:bodyPr>
          <a:lstStyle/>
          <a:p>
            <a:pPr algn="ctr">
              <a:defRPr/>
            </a:pPr>
            <a:r>
              <a:rPr lang="en-AU" sz="1600" dirty="0">
                <a:solidFill>
                  <a:schemeClr val="bg1"/>
                </a:solidFill>
                <a:latin typeface="+mn-lt"/>
              </a:rPr>
              <a:t>35 Gt CO2e</a:t>
            </a:r>
          </a:p>
        </p:txBody>
      </p:sp>
      <p:sp>
        <p:nvSpPr>
          <p:cNvPr id="72" name="TextBox 50"/>
          <p:cNvSpPr txBox="1">
            <a:spLocks noChangeArrowheads="1"/>
          </p:cNvSpPr>
          <p:nvPr/>
        </p:nvSpPr>
        <p:spPr bwMode="auto">
          <a:xfrm>
            <a:off x="1714500" y="6596063"/>
            <a:ext cx="6781800" cy="261937"/>
          </a:xfrm>
          <a:prstGeom prst="rect">
            <a:avLst/>
          </a:prstGeom>
          <a:noFill/>
          <a:ln w="9525">
            <a:noFill/>
            <a:miter lim="800000"/>
            <a:headEnd/>
            <a:tailEnd/>
          </a:ln>
        </p:spPr>
        <p:txBody>
          <a:bodyPr>
            <a:spAutoFit/>
          </a:bodyPr>
          <a:lstStyle/>
          <a:p>
            <a:pPr algn="r">
              <a:defRPr/>
            </a:pPr>
            <a:r>
              <a:rPr lang="en-AU" sz="1100" dirty="0">
                <a:latin typeface="+mn-lt"/>
              </a:rPr>
              <a:t>Source: Stern Review – The Economics of Climate Change</a:t>
            </a:r>
          </a:p>
        </p:txBody>
      </p:sp>
      <p:sp>
        <p:nvSpPr>
          <p:cNvPr id="75" name="Rectangle 74"/>
          <p:cNvSpPr/>
          <p:nvPr/>
        </p:nvSpPr>
        <p:spPr>
          <a:xfrm>
            <a:off x="5286380" y="2214554"/>
            <a:ext cx="1571636" cy="1862048"/>
          </a:xfrm>
          <a:prstGeom prst="rect">
            <a:avLst/>
          </a:prstGeom>
        </p:spPr>
        <p:txBody>
          <a:bodyPr>
            <a:spAutoFit/>
            <a:scene3d>
              <a:camera prst="orthographicFront"/>
              <a:lightRig rig="threePt" dir="t"/>
            </a:scene3d>
            <a:sp3d extrusionH="57150">
              <a:bevelT w="38100" h="38100"/>
            </a:sp3d>
          </a:bodyPr>
          <a:lstStyle/>
          <a:p>
            <a:pPr algn="ctr">
              <a:defRPr/>
            </a:pPr>
            <a:r>
              <a:rPr lang="en-US" sz="11500" b="1" cap="all" dirty="0">
                <a:ln w="0"/>
                <a:gradFill flip="none">
                  <a:gsLst>
                    <a:gs pos="0">
                      <a:srgbClr val="00CC99">
                        <a:tint val="75000"/>
                        <a:shade val="75000"/>
                        <a:satMod val="170000"/>
                      </a:srgbClr>
                    </a:gs>
                    <a:gs pos="49000">
                      <a:srgbClr val="00CC99">
                        <a:tint val="88000"/>
                        <a:shade val="65000"/>
                        <a:satMod val="172000"/>
                      </a:srgbClr>
                    </a:gs>
                    <a:gs pos="50000">
                      <a:srgbClr val="00CC99">
                        <a:shade val="65000"/>
                        <a:satMod val="130000"/>
                      </a:srgbClr>
                    </a:gs>
                    <a:gs pos="92000">
                      <a:srgbClr val="00CC99">
                        <a:shade val="50000"/>
                        <a:satMod val="120000"/>
                      </a:srgbClr>
                    </a:gs>
                    <a:gs pos="100000">
                      <a:srgbClr val="00CC99">
                        <a:shade val="48000"/>
                        <a:satMod val="120000"/>
                      </a:srgbClr>
                    </a:gs>
                  </a:gsLst>
                  <a:lin ang="5400000"/>
                </a:gradFill>
                <a:effectLst>
                  <a:glow rad="228600">
                    <a:schemeClr val="accent3">
                      <a:satMod val="175000"/>
                      <a:alpha val="40000"/>
                    </a:schemeClr>
                  </a:glow>
                  <a:reflection blurRad="12700" stA="50000" endPos="50000" dist="5000" dir="5400000" sy="-100000" rotWithShape="0"/>
                </a:effectLst>
                <a:latin typeface="+mn-l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1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right)">
                                      <p:cBhvr>
                                        <p:cTn id="12" dur="500"/>
                                        <p:tgtEl>
                                          <p:spTgt spid="6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down)">
                                      <p:cBhvr>
                                        <p:cTn id="16" dur="500"/>
                                        <p:tgtEl>
                                          <p:spTgt spid="6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nodeType="afterEffect">
                                  <p:stCondLst>
                                    <p:cond delay="200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the problem?</a:t>
            </a:r>
            <a:endParaRPr lang="en-ZA" dirty="0"/>
          </a:p>
        </p:txBody>
      </p:sp>
      <p:sp>
        <p:nvSpPr>
          <p:cNvPr id="3" name="Content Placeholder 2"/>
          <p:cNvSpPr>
            <a:spLocks noGrp="1"/>
          </p:cNvSpPr>
          <p:nvPr>
            <p:ph sz="half" idx="1"/>
          </p:nvPr>
        </p:nvSpPr>
        <p:spPr/>
        <p:txBody>
          <a:bodyPr/>
          <a:lstStyle/>
          <a:p>
            <a:r>
              <a:rPr lang="en-ZA" dirty="0" smtClean="0"/>
              <a:t>“9. Sustainable resource management and use: Like the rest of the world, we are vulnerable to the impacts of climate change, biodiversity loss and diminishing water resources. Interventions will include, amongst others, diversification of the energy mix in pursuit of renewable energy alternatives and the promotion of energy efficiency, enforcing a zero tolerance approach to illegal and unsustainable exploitation of resources, supporting local and sustainable food production, and promoting sustainable water use and preserving the quality of drinking water.”</a:t>
            </a:r>
          </a:p>
          <a:p>
            <a:endParaRPr lang="en-ZA" sz="1200" dirty="0" smtClean="0"/>
          </a:p>
          <a:p>
            <a:pPr lvl="1">
              <a:buNone/>
            </a:pPr>
            <a:r>
              <a:rPr lang="en-ZA" sz="1000" dirty="0" smtClean="0"/>
              <a:t>- Notes for background briefing on the Medium Term Strategic Framework (MTSF), 2009 to 2014 by Mr T Manuel, Minister in The Presidency: National Planning (14 July 2009)</a:t>
            </a:r>
          </a:p>
          <a:p>
            <a:endParaRPr lang="en-ZA"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GREEN ICT?</a:t>
            </a:r>
            <a:endParaRPr lang="en-ZA" dirty="0"/>
          </a:p>
        </p:txBody>
      </p:sp>
      <p:pic>
        <p:nvPicPr>
          <p:cNvPr id="4" name="Picture 3" descr="Green ICT1.jpg"/>
          <p:cNvPicPr>
            <a:picLocks noChangeAspect="1"/>
          </p:cNvPicPr>
          <p:nvPr/>
        </p:nvPicPr>
        <p:blipFill>
          <a:blip r:embed="rId3" cstate="print"/>
          <a:stretch>
            <a:fillRect/>
          </a:stretch>
        </p:blipFill>
        <p:spPr>
          <a:xfrm>
            <a:off x="3071802" y="2180135"/>
            <a:ext cx="2495558" cy="3749195"/>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CONVERGENCE?</a:t>
            </a:r>
            <a:endParaRPr lang="en-ZA" dirty="0"/>
          </a:p>
        </p:txBody>
      </p:sp>
      <p:sp>
        <p:nvSpPr>
          <p:cNvPr id="4" name="Line 74"/>
          <p:cNvSpPr>
            <a:spLocks noChangeShapeType="1"/>
          </p:cNvSpPr>
          <p:nvPr/>
        </p:nvSpPr>
        <p:spPr bwMode="auto">
          <a:xfrm rot="-180000" flipV="1">
            <a:off x="4646613" y="3286125"/>
            <a:ext cx="46037" cy="857250"/>
          </a:xfrm>
          <a:prstGeom prst="line">
            <a:avLst/>
          </a:prstGeom>
          <a:noFill/>
          <a:ln w="28575">
            <a:solidFill>
              <a:srgbClr val="2D916D"/>
            </a:solidFill>
            <a:round/>
            <a:headEnd/>
            <a:tailEnd/>
          </a:ln>
        </p:spPr>
        <p:txBody>
          <a:bodyPr lIns="82124" tIns="41061" rIns="82124" bIns="41061" anchor="ctr">
            <a:spAutoFit/>
          </a:bodyPr>
          <a:lstStyle/>
          <a:p>
            <a:pPr>
              <a:defRPr/>
            </a:pPr>
            <a:endParaRPr lang="en-US" dirty="0">
              <a:latin typeface="+mn-lt"/>
              <a:cs typeface="+mn-cs"/>
            </a:endParaRPr>
          </a:p>
        </p:txBody>
      </p:sp>
      <p:sp>
        <p:nvSpPr>
          <p:cNvPr id="5" name="Line 74"/>
          <p:cNvSpPr>
            <a:spLocks noChangeShapeType="1"/>
          </p:cNvSpPr>
          <p:nvPr/>
        </p:nvSpPr>
        <p:spPr bwMode="auto">
          <a:xfrm flipH="1" flipV="1">
            <a:off x="8472488" y="3305175"/>
            <a:ext cx="6350" cy="1624013"/>
          </a:xfrm>
          <a:prstGeom prst="line">
            <a:avLst/>
          </a:prstGeom>
          <a:noFill/>
          <a:ln w="28575">
            <a:solidFill>
              <a:srgbClr val="2D916D"/>
            </a:solidFill>
            <a:round/>
            <a:headEnd/>
            <a:tailEnd/>
          </a:ln>
        </p:spPr>
        <p:txBody>
          <a:bodyPr lIns="82124" tIns="41061" rIns="82124" bIns="41061" anchor="ctr">
            <a:spAutoFit/>
          </a:bodyPr>
          <a:lstStyle/>
          <a:p>
            <a:pPr>
              <a:defRPr/>
            </a:pPr>
            <a:endParaRPr lang="en-US" dirty="0">
              <a:latin typeface="+mn-lt"/>
              <a:cs typeface="+mn-cs"/>
            </a:endParaRPr>
          </a:p>
        </p:txBody>
      </p:sp>
      <p:sp>
        <p:nvSpPr>
          <p:cNvPr id="6" name="Line 3"/>
          <p:cNvSpPr>
            <a:spLocks noChangeShapeType="1"/>
          </p:cNvSpPr>
          <p:nvPr/>
        </p:nvSpPr>
        <p:spPr bwMode="auto">
          <a:xfrm flipV="1">
            <a:off x="533400" y="3306763"/>
            <a:ext cx="0" cy="1524000"/>
          </a:xfrm>
          <a:prstGeom prst="line">
            <a:avLst/>
          </a:prstGeom>
          <a:noFill/>
          <a:ln w="38100">
            <a:solidFill>
              <a:srgbClr val="2D916D"/>
            </a:solidFill>
            <a:round/>
            <a:headEnd/>
            <a:tailEnd/>
          </a:ln>
        </p:spPr>
        <p:txBody>
          <a:bodyPr wrap="none" lIns="82124" tIns="41061" rIns="82124" bIns="41061" anchor="ctr">
            <a:spAutoFit/>
          </a:bodyPr>
          <a:lstStyle/>
          <a:p>
            <a:pPr>
              <a:defRPr/>
            </a:pPr>
            <a:endParaRPr lang="en-US" dirty="0">
              <a:latin typeface="+mn-lt"/>
              <a:cs typeface="+mn-cs"/>
            </a:endParaRPr>
          </a:p>
        </p:txBody>
      </p:sp>
      <p:sp>
        <p:nvSpPr>
          <p:cNvPr id="7" name="Line 4"/>
          <p:cNvSpPr>
            <a:spLocks noChangeShapeType="1"/>
          </p:cNvSpPr>
          <p:nvPr/>
        </p:nvSpPr>
        <p:spPr bwMode="auto">
          <a:xfrm flipV="1">
            <a:off x="1049338" y="3281363"/>
            <a:ext cx="0" cy="825500"/>
          </a:xfrm>
          <a:prstGeom prst="line">
            <a:avLst/>
          </a:prstGeom>
          <a:noFill/>
          <a:ln w="38100">
            <a:solidFill>
              <a:srgbClr val="2D916D"/>
            </a:solidFill>
            <a:round/>
            <a:headEnd/>
            <a:tailEnd/>
          </a:ln>
        </p:spPr>
        <p:txBody>
          <a:bodyPr lIns="82124" tIns="41061" rIns="82124" bIns="41061" anchor="ctr">
            <a:spAutoFit/>
          </a:bodyPr>
          <a:lstStyle/>
          <a:p>
            <a:pPr>
              <a:defRPr/>
            </a:pPr>
            <a:endParaRPr lang="en-US" dirty="0">
              <a:latin typeface="+mn-lt"/>
              <a:cs typeface="+mn-cs"/>
            </a:endParaRPr>
          </a:p>
        </p:txBody>
      </p:sp>
      <p:sp>
        <p:nvSpPr>
          <p:cNvPr id="8" name="Line 5"/>
          <p:cNvSpPr>
            <a:spLocks noChangeShapeType="1"/>
          </p:cNvSpPr>
          <p:nvPr/>
        </p:nvSpPr>
        <p:spPr bwMode="auto">
          <a:xfrm flipV="1">
            <a:off x="1562100" y="3352800"/>
            <a:ext cx="0" cy="1574800"/>
          </a:xfrm>
          <a:prstGeom prst="line">
            <a:avLst/>
          </a:prstGeom>
          <a:noFill/>
          <a:ln w="38100">
            <a:solidFill>
              <a:srgbClr val="2D916D"/>
            </a:solidFill>
            <a:round/>
            <a:headEnd/>
            <a:tailEnd/>
          </a:ln>
        </p:spPr>
        <p:txBody>
          <a:bodyPr lIns="82124" tIns="41061" rIns="82124" bIns="41061" anchor="ctr">
            <a:spAutoFit/>
          </a:bodyPr>
          <a:lstStyle/>
          <a:p>
            <a:pPr>
              <a:defRPr/>
            </a:pPr>
            <a:endParaRPr lang="en-US" dirty="0">
              <a:latin typeface="+mn-lt"/>
              <a:cs typeface="+mn-cs"/>
            </a:endParaRPr>
          </a:p>
        </p:txBody>
      </p:sp>
      <p:sp>
        <p:nvSpPr>
          <p:cNvPr id="9" name="Line 6"/>
          <p:cNvSpPr>
            <a:spLocks noChangeShapeType="1"/>
          </p:cNvSpPr>
          <p:nvPr/>
        </p:nvSpPr>
        <p:spPr bwMode="auto">
          <a:xfrm>
            <a:off x="76200" y="3306763"/>
            <a:ext cx="4114800" cy="0"/>
          </a:xfrm>
          <a:prstGeom prst="line">
            <a:avLst/>
          </a:prstGeom>
          <a:noFill/>
          <a:ln w="76200">
            <a:solidFill>
              <a:schemeClr val="tx2"/>
            </a:solidFill>
            <a:round/>
            <a:headEnd/>
            <a:tailEnd/>
          </a:ln>
        </p:spPr>
        <p:txBody>
          <a:bodyPr lIns="82124" tIns="41061" rIns="82124" bIns="41061" anchor="ctr">
            <a:spAutoFit/>
          </a:bodyPr>
          <a:lstStyle/>
          <a:p>
            <a:pPr>
              <a:defRPr/>
            </a:pPr>
            <a:endParaRPr lang="en-US" dirty="0">
              <a:latin typeface="+mn-lt"/>
              <a:cs typeface="+mn-cs"/>
            </a:endParaRPr>
          </a:p>
        </p:txBody>
      </p:sp>
      <p:sp>
        <p:nvSpPr>
          <p:cNvPr id="10" name="Line 7"/>
          <p:cNvSpPr>
            <a:spLocks noChangeShapeType="1"/>
          </p:cNvSpPr>
          <p:nvPr/>
        </p:nvSpPr>
        <p:spPr bwMode="auto">
          <a:xfrm flipH="1" flipV="1">
            <a:off x="3309938" y="2627313"/>
            <a:ext cx="665162" cy="271462"/>
          </a:xfrm>
          <a:prstGeom prst="line">
            <a:avLst/>
          </a:prstGeom>
          <a:noFill/>
          <a:ln w="28575">
            <a:solidFill>
              <a:schemeClr val="tx2"/>
            </a:solidFill>
            <a:round/>
            <a:headEnd/>
            <a:tailEnd/>
          </a:ln>
        </p:spPr>
        <p:txBody>
          <a:bodyPr wrap="none" lIns="82124" tIns="41061" rIns="82124" bIns="41061" anchor="ctr">
            <a:spAutoFit/>
          </a:bodyPr>
          <a:lstStyle/>
          <a:p>
            <a:pPr>
              <a:defRPr/>
            </a:pPr>
            <a:endParaRPr lang="en-US" dirty="0">
              <a:latin typeface="+mn-lt"/>
              <a:cs typeface="+mn-cs"/>
            </a:endParaRPr>
          </a:p>
        </p:txBody>
      </p:sp>
      <p:sp>
        <p:nvSpPr>
          <p:cNvPr id="11" name="Line 8"/>
          <p:cNvSpPr>
            <a:spLocks noChangeShapeType="1"/>
          </p:cNvSpPr>
          <p:nvPr/>
        </p:nvSpPr>
        <p:spPr bwMode="auto">
          <a:xfrm flipV="1">
            <a:off x="871538" y="1941513"/>
            <a:ext cx="0" cy="425450"/>
          </a:xfrm>
          <a:prstGeom prst="line">
            <a:avLst/>
          </a:prstGeom>
          <a:noFill/>
          <a:ln w="28575">
            <a:solidFill>
              <a:schemeClr val="tx2"/>
            </a:solidFill>
            <a:prstDash val="sysDot"/>
            <a:round/>
            <a:headEnd/>
            <a:tailEnd/>
          </a:ln>
        </p:spPr>
        <p:txBody>
          <a:bodyPr wrap="none" lIns="82124" tIns="41061" rIns="82124" bIns="41061" anchor="ctr">
            <a:spAutoFit/>
          </a:bodyPr>
          <a:lstStyle/>
          <a:p>
            <a:pPr>
              <a:defRPr/>
            </a:pPr>
            <a:endParaRPr lang="en-US" dirty="0">
              <a:latin typeface="+mn-lt"/>
              <a:cs typeface="+mn-cs"/>
            </a:endParaRPr>
          </a:p>
        </p:txBody>
      </p:sp>
      <p:sp>
        <p:nvSpPr>
          <p:cNvPr id="12" name="Line 9"/>
          <p:cNvSpPr>
            <a:spLocks noChangeShapeType="1"/>
          </p:cNvSpPr>
          <p:nvPr/>
        </p:nvSpPr>
        <p:spPr bwMode="auto">
          <a:xfrm flipV="1">
            <a:off x="1622425" y="1919288"/>
            <a:ext cx="0" cy="447675"/>
          </a:xfrm>
          <a:prstGeom prst="line">
            <a:avLst/>
          </a:prstGeom>
          <a:noFill/>
          <a:ln w="28575">
            <a:solidFill>
              <a:schemeClr val="tx2"/>
            </a:solidFill>
            <a:prstDash val="sysDot"/>
            <a:round/>
            <a:headEnd/>
            <a:tailEnd/>
          </a:ln>
        </p:spPr>
        <p:txBody>
          <a:bodyPr wrap="none" lIns="82124" tIns="41061" rIns="82124" bIns="41061" anchor="ctr">
            <a:spAutoFit/>
          </a:bodyPr>
          <a:lstStyle/>
          <a:p>
            <a:pPr>
              <a:defRPr/>
            </a:pPr>
            <a:endParaRPr lang="en-US" dirty="0">
              <a:latin typeface="+mn-lt"/>
              <a:cs typeface="+mn-cs"/>
            </a:endParaRPr>
          </a:p>
        </p:txBody>
      </p:sp>
      <p:sp>
        <p:nvSpPr>
          <p:cNvPr id="13" name="Line 10"/>
          <p:cNvSpPr>
            <a:spLocks noChangeShapeType="1"/>
          </p:cNvSpPr>
          <p:nvPr/>
        </p:nvSpPr>
        <p:spPr bwMode="auto">
          <a:xfrm flipV="1">
            <a:off x="3287713" y="1943100"/>
            <a:ext cx="0" cy="390525"/>
          </a:xfrm>
          <a:prstGeom prst="line">
            <a:avLst/>
          </a:prstGeom>
          <a:noFill/>
          <a:ln w="28575">
            <a:solidFill>
              <a:schemeClr val="tx2"/>
            </a:solidFill>
            <a:prstDash val="sysDot"/>
            <a:round/>
            <a:headEnd/>
            <a:tailEnd/>
          </a:ln>
        </p:spPr>
        <p:txBody>
          <a:bodyPr wrap="none" lIns="82124" tIns="41061" rIns="82124" bIns="41061" anchor="ctr">
            <a:spAutoFit/>
          </a:bodyPr>
          <a:lstStyle/>
          <a:p>
            <a:pPr>
              <a:defRPr/>
            </a:pPr>
            <a:endParaRPr lang="en-US" dirty="0">
              <a:latin typeface="+mn-lt"/>
              <a:cs typeface="+mn-cs"/>
            </a:endParaRPr>
          </a:p>
        </p:txBody>
      </p:sp>
      <p:sp>
        <p:nvSpPr>
          <p:cNvPr id="14" name="Line 11"/>
          <p:cNvSpPr>
            <a:spLocks noChangeShapeType="1"/>
          </p:cNvSpPr>
          <p:nvPr/>
        </p:nvSpPr>
        <p:spPr bwMode="auto">
          <a:xfrm flipH="1" flipV="1">
            <a:off x="6305550" y="2163763"/>
            <a:ext cx="11113" cy="2538412"/>
          </a:xfrm>
          <a:prstGeom prst="line">
            <a:avLst/>
          </a:prstGeom>
          <a:noFill/>
          <a:ln w="28575">
            <a:solidFill>
              <a:schemeClr val="tx2"/>
            </a:solidFill>
            <a:prstDash val="sysDot"/>
            <a:round/>
            <a:headEnd/>
            <a:tailEnd/>
          </a:ln>
        </p:spPr>
        <p:txBody>
          <a:bodyPr lIns="82124" tIns="41061" rIns="82124" bIns="41061" anchor="ctr">
            <a:spAutoFit/>
          </a:bodyPr>
          <a:lstStyle/>
          <a:p>
            <a:pPr>
              <a:defRPr/>
            </a:pPr>
            <a:endParaRPr lang="en-US" dirty="0">
              <a:latin typeface="+mn-lt"/>
              <a:cs typeface="+mn-cs"/>
            </a:endParaRPr>
          </a:p>
        </p:txBody>
      </p:sp>
      <p:sp>
        <p:nvSpPr>
          <p:cNvPr id="15" name="Line 12"/>
          <p:cNvSpPr>
            <a:spLocks noChangeShapeType="1"/>
          </p:cNvSpPr>
          <p:nvPr/>
        </p:nvSpPr>
        <p:spPr bwMode="auto">
          <a:xfrm flipH="1" flipV="1">
            <a:off x="5205413" y="2163763"/>
            <a:ext cx="11112" cy="2538412"/>
          </a:xfrm>
          <a:prstGeom prst="line">
            <a:avLst/>
          </a:prstGeom>
          <a:noFill/>
          <a:ln w="28575">
            <a:solidFill>
              <a:schemeClr val="tx2"/>
            </a:solidFill>
            <a:prstDash val="sysDot"/>
            <a:round/>
            <a:headEnd/>
            <a:tailEnd/>
          </a:ln>
        </p:spPr>
        <p:txBody>
          <a:bodyPr lIns="82124" tIns="41061" rIns="82124" bIns="41061" anchor="ctr">
            <a:spAutoFit/>
          </a:bodyPr>
          <a:lstStyle/>
          <a:p>
            <a:pPr>
              <a:defRPr/>
            </a:pPr>
            <a:endParaRPr lang="en-US" dirty="0">
              <a:latin typeface="+mn-lt"/>
              <a:cs typeface="+mn-cs"/>
            </a:endParaRPr>
          </a:p>
        </p:txBody>
      </p:sp>
      <p:sp>
        <p:nvSpPr>
          <p:cNvPr id="16" name="Line 13"/>
          <p:cNvSpPr>
            <a:spLocks noChangeShapeType="1"/>
          </p:cNvSpPr>
          <p:nvPr/>
        </p:nvSpPr>
        <p:spPr bwMode="auto">
          <a:xfrm flipH="1" flipV="1">
            <a:off x="7405688" y="2163763"/>
            <a:ext cx="11112" cy="2538412"/>
          </a:xfrm>
          <a:prstGeom prst="line">
            <a:avLst/>
          </a:prstGeom>
          <a:noFill/>
          <a:ln w="28575">
            <a:solidFill>
              <a:schemeClr val="tx2"/>
            </a:solidFill>
            <a:prstDash val="sysDot"/>
            <a:round/>
            <a:headEnd/>
            <a:tailEnd/>
          </a:ln>
        </p:spPr>
        <p:txBody>
          <a:bodyPr lIns="82124" tIns="41061" rIns="82124" bIns="41061" anchor="ctr">
            <a:spAutoFit/>
          </a:bodyPr>
          <a:lstStyle/>
          <a:p>
            <a:pPr>
              <a:defRPr/>
            </a:pPr>
            <a:endParaRPr lang="en-US" dirty="0">
              <a:latin typeface="+mn-lt"/>
              <a:cs typeface="+mn-cs"/>
            </a:endParaRPr>
          </a:p>
        </p:txBody>
      </p:sp>
      <p:sp>
        <p:nvSpPr>
          <p:cNvPr id="17" name="Line 14"/>
          <p:cNvSpPr>
            <a:spLocks noChangeShapeType="1"/>
          </p:cNvSpPr>
          <p:nvPr/>
        </p:nvSpPr>
        <p:spPr bwMode="auto">
          <a:xfrm flipV="1">
            <a:off x="4643438" y="2171700"/>
            <a:ext cx="0" cy="1971675"/>
          </a:xfrm>
          <a:prstGeom prst="line">
            <a:avLst/>
          </a:prstGeom>
          <a:noFill/>
          <a:ln w="28575">
            <a:solidFill>
              <a:schemeClr val="tx2"/>
            </a:solidFill>
            <a:prstDash val="sysDot"/>
            <a:round/>
            <a:headEnd/>
            <a:tailEnd/>
          </a:ln>
        </p:spPr>
        <p:txBody>
          <a:bodyPr wrap="none" lIns="82124" tIns="41061" rIns="82124" bIns="41061" anchor="ctr">
            <a:spAutoFit/>
          </a:bodyPr>
          <a:lstStyle/>
          <a:p>
            <a:pPr>
              <a:defRPr/>
            </a:pPr>
            <a:endParaRPr lang="en-US" dirty="0">
              <a:latin typeface="+mn-lt"/>
              <a:cs typeface="+mn-cs"/>
            </a:endParaRPr>
          </a:p>
        </p:txBody>
      </p:sp>
      <p:sp>
        <p:nvSpPr>
          <p:cNvPr id="18" name="Line 15"/>
          <p:cNvSpPr>
            <a:spLocks noChangeShapeType="1"/>
          </p:cNvSpPr>
          <p:nvPr/>
        </p:nvSpPr>
        <p:spPr bwMode="auto">
          <a:xfrm flipV="1">
            <a:off x="5761038" y="2163763"/>
            <a:ext cx="0" cy="1971675"/>
          </a:xfrm>
          <a:prstGeom prst="line">
            <a:avLst/>
          </a:prstGeom>
          <a:noFill/>
          <a:ln w="28575">
            <a:solidFill>
              <a:schemeClr val="tx2"/>
            </a:solidFill>
            <a:prstDash val="sysDot"/>
            <a:round/>
            <a:headEnd/>
            <a:tailEnd/>
          </a:ln>
        </p:spPr>
        <p:txBody>
          <a:bodyPr wrap="none" lIns="82124" tIns="41061" rIns="82124" bIns="41061" anchor="ctr">
            <a:spAutoFit/>
          </a:bodyPr>
          <a:lstStyle/>
          <a:p>
            <a:pPr>
              <a:defRPr/>
            </a:pPr>
            <a:endParaRPr lang="en-US" dirty="0">
              <a:latin typeface="+mn-lt"/>
              <a:cs typeface="+mn-cs"/>
            </a:endParaRPr>
          </a:p>
        </p:txBody>
      </p:sp>
      <p:sp>
        <p:nvSpPr>
          <p:cNvPr id="19" name="Line 16"/>
          <p:cNvSpPr>
            <a:spLocks noChangeShapeType="1"/>
          </p:cNvSpPr>
          <p:nvPr/>
        </p:nvSpPr>
        <p:spPr bwMode="auto">
          <a:xfrm flipV="1">
            <a:off x="6861175" y="2163763"/>
            <a:ext cx="0" cy="1971675"/>
          </a:xfrm>
          <a:prstGeom prst="line">
            <a:avLst/>
          </a:prstGeom>
          <a:noFill/>
          <a:ln w="28575">
            <a:solidFill>
              <a:schemeClr val="tx2"/>
            </a:solidFill>
            <a:prstDash val="sysDot"/>
            <a:round/>
            <a:headEnd/>
            <a:tailEnd/>
          </a:ln>
        </p:spPr>
        <p:txBody>
          <a:bodyPr wrap="none" lIns="82124" tIns="41061" rIns="82124" bIns="41061" anchor="ctr">
            <a:spAutoFit/>
          </a:bodyPr>
          <a:lstStyle/>
          <a:p>
            <a:pPr>
              <a:defRPr/>
            </a:pPr>
            <a:endParaRPr lang="en-US" dirty="0">
              <a:latin typeface="+mn-lt"/>
              <a:cs typeface="+mn-cs"/>
            </a:endParaRPr>
          </a:p>
        </p:txBody>
      </p:sp>
      <p:sp>
        <p:nvSpPr>
          <p:cNvPr id="20" name="Line 17"/>
          <p:cNvSpPr>
            <a:spLocks noChangeShapeType="1"/>
          </p:cNvSpPr>
          <p:nvPr/>
        </p:nvSpPr>
        <p:spPr bwMode="auto">
          <a:xfrm flipV="1">
            <a:off x="7961313" y="2163763"/>
            <a:ext cx="0" cy="1971675"/>
          </a:xfrm>
          <a:prstGeom prst="line">
            <a:avLst/>
          </a:prstGeom>
          <a:noFill/>
          <a:ln w="28575">
            <a:solidFill>
              <a:schemeClr val="tx2"/>
            </a:solidFill>
            <a:prstDash val="sysDot"/>
            <a:round/>
            <a:headEnd/>
            <a:tailEnd/>
          </a:ln>
        </p:spPr>
        <p:txBody>
          <a:bodyPr wrap="none" lIns="82124" tIns="41061" rIns="82124" bIns="41061" anchor="ctr">
            <a:spAutoFit/>
          </a:bodyPr>
          <a:lstStyle/>
          <a:p>
            <a:pPr>
              <a:defRPr/>
            </a:pPr>
            <a:endParaRPr lang="en-US" dirty="0">
              <a:latin typeface="+mn-lt"/>
              <a:cs typeface="+mn-cs"/>
            </a:endParaRPr>
          </a:p>
        </p:txBody>
      </p:sp>
      <p:pic>
        <p:nvPicPr>
          <p:cNvPr id="21" name="Picture 18" descr="Light"/>
          <p:cNvPicPr preferRelativeResize="0">
            <a:picLocks noChangeArrowheads="1"/>
          </p:cNvPicPr>
          <p:nvPr/>
        </p:nvPicPr>
        <p:blipFill>
          <a:blip r:embed="rId3" cstate="print"/>
          <a:srcRect/>
          <a:stretch>
            <a:fillRect/>
          </a:stretch>
        </p:blipFill>
        <p:spPr bwMode="auto">
          <a:xfrm>
            <a:off x="7600950" y="3897313"/>
            <a:ext cx="722313" cy="722312"/>
          </a:xfrm>
          <a:prstGeom prst="rect">
            <a:avLst/>
          </a:prstGeom>
          <a:noFill/>
          <a:ln w="9525">
            <a:noFill/>
            <a:miter lim="800000"/>
            <a:headEnd/>
            <a:tailEnd/>
          </a:ln>
        </p:spPr>
      </p:pic>
      <p:grpSp>
        <p:nvGrpSpPr>
          <p:cNvPr id="22" name="Group 19"/>
          <p:cNvGrpSpPr>
            <a:grpSpLocks/>
          </p:cNvGrpSpPr>
          <p:nvPr/>
        </p:nvGrpSpPr>
        <p:grpSpPr bwMode="auto">
          <a:xfrm>
            <a:off x="4327525" y="3924300"/>
            <a:ext cx="666750" cy="666750"/>
            <a:chOff x="3008" y="2957"/>
            <a:chExt cx="420" cy="420"/>
          </a:xfrm>
        </p:grpSpPr>
        <p:pic>
          <p:nvPicPr>
            <p:cNvPr id="23" name="Picture 20" descr="IDscanner"/>
            <p:cNvPicPr preferRelativeResize="0">
              <a:picLocks noChangeArrowheads="1"/>
            </p:cNvPicPr>
            <p:nvPr/>
          </p:nvPicPr>
          <p:blipFill>
            <a:blip r:embed="rId4" cstate="print"/>
            <a:srcRect/>
            <a:stretch>
              <a:fillRect/>
            </a:stretch>
          </p:blipFill>
          <p:spPr bwMode="auto">
            <a:xfrm>
              <a:off x="3008" y="2958"/>
              <a:ext cx="420" cy="418"/>
            </a:xfrm>
            <a:prstGeom prst="rect">
              <a:avLst/>
            </a:prstGeom>
            <a:noFill/>
            <a:ln w="9525">
              <a:noFill/>
              <a:miter lim="800000"/>
              <a:headEnd/>
              <a:tailEnd/>
            </a:ln>
          </p:spPr>
        </p:pic>
        <p:sp>
          <p:nvSpPr>
            <p:cNvPr id="24" name="Oval 21"/>
            <p:cNvSpPr>
              <a:spLocks noChangeArrowheads="1"/>
            </p:cNvSpPr>
            <p:nvPr/>
          </p:nvSpPr>
          <p:spPr bwMode="auto">
            <a:xfrm>
              <a:off x="3008" y="2957"/>
              <a:ext cx="420" cy="420"/>
            </a:xfrm>
            <a:prstGeom prst="ellipse">
              <a:avLst/>
            </a:prstGeom>
            <a:noFill/>
            <a:ln w="25400" algn="ctr">
              <a:solidFill>
                <a:srgbClr val="CCCCCC"/>
              </a:solidFill>
              <a:round/>
              <a:headEnd/>
              <a:tailEnd/>
            </a:ln>
          </p:spPr>
          <p:txBody>
            <a:bodyPr wrap="none" lIns="73025" tIns="36512" rIns="73025" bIns="36512" anchor="ctr"/>
            <a:lstStyle/>
            <a:p>
              <a:pPr algn="ctr">
                <a:defRPr/>
              </a:pPr>
              <a:endParaRPr lang="en-ZA" dirty="0">
                <a:latin typeface="+mn-lt"/>
                <a:cs typeface="+mn-cs"/>
              </a:endParaRPr>
            </a:p>
          </p:txBody>
        </p:sp>
      </p:grpSp>
      <p:sp>
        <p:nvSpPr>
          <p:cNvPr id="25" name="AutoShape 22"/>
          <p:cNvSpPr>
            <a:spLocks noChangeArrowheads="1"/>
          </p:cNvSpPr>
          <p:nvPr/>
        </p:nvSpPr>
        <p:spPr bwMode="auto">
          <a:xfrm>
            <a:off x="363538" y="1619250"/>
            <a:ext cx="331787" cy="522288"/>
          </a:xfrm>
          <a:prstGeom prst="upArrow">
            <a:avLst>
              <a:gd name="adj1" fmla="val 49815"/>
              <a:gd name="adj2" fmla="val 43634"/>
            </a:avLst>
          </a:prstGeom>
          <a:solidFill>
            <a:srgbClr val="2D916D"/>
          </a:solidFill>
          <a:ln w="9525" algn="ctr">
            <a:noFill/>
            <a:miter lim="800000"/>
            <a:headEnd/>
            <a:tailEnd/>
          </a:ln>
        </p:spPr>
        <p:txBody>
          <a:bodyPr wrap="none" lIns="82124" tIns="41061" rIns="82124" bIns="41061" anchor="ctr">
            <a:spAutoFit/>
          </a:bodyPr>
          <a:lstStyle/>
          <a:p>
            <a:pPr algn="ctr">
              <a:defRPr/>
            </a:pPr>
            <a:endParaRPr lang="en-ZA" dirty="0">
              <a:latin typeface="+mn-lt"/>
              <a:cs typeface="+mn-cs"/>
            </a:endParaRPr>
          </a:p>
        </p:txBody>
      </p:sp>
      <p:sp>
        <p:nvSpPr>
          <p:cNvPr id="26" name="AutoShape 23"/>
          <p:cNvSpPr>
            <a:spLocks noChangeArrowheads="1"/>
          </p:cNvSpPr>
          <p:nvPr/>
        </p:nvSpPr>
        <p:spPr bwMode="auto">
          <a:xfrm>
            <a:off x="1473200" y="1619250"/>
            <a:ext cx="331788" cy="522288"/>
          </a:xfrm>
          <a:prstGeom prst="upArrow">
            <a:avLst>
              <a:gd name="adj1" fmla="val 49815"/>
              <a:gd name="adj2" fmla="val 43634"/>
            </a:avLst>
          </a:prstGeom>
          <a:solidFill>
            <a:srgbClr val="2D916D"/>
          </a:solidFill>
          <a:ln w="9525" algn="ctr">
            <a:noFill/>
            <a:miter lim="800000"/>
            <a:headEnd/>
            <a:tailEnd/>
          </a:ln>
        </p:spPr>
        <p:txBody>
          <a:bodyPr wrap="none" lIns="82124" tIns="41061" rIns="82124" bIns="41061" anchor="ctr">
            <a:spAutoFit/>
          </a:bodyPr>
          <a:lstStyle/>
          <a:p>
            <a:pPr algn="ctr">
              <a:defRPr/>
            </a:pPr>
            <a:endParaRPr lang="en-ZA" dirty="0">
              <a:latin typeface="+mn-lt"/>
              <a:cs typeface="+mn-cs"/>
            </a:endParaRPr>
          </a:p>
        </p:txBody>
      </p:sp>
      <p:sp>
        <p:nvSpPr>
          <p:cNvPr id="27" name="AutoShape 24"/>
          <p:cNvSpPr>
            <a:spLocks noChangeArrowheads="1"/>
          </p:cNvSpPr>
          <p:nvPr/>
        </p:nvSpPr>
        <p:spPr bwMode="auto">
          <a:xfrm>
            <a:off x="2582863" y="1619250"/>
            <a:ext cx="331787" cy="522288"/>
          </a:xfrm>
          <a:prstGeom prst="upArrow">
            <a:avLst>
              <a:gd name="adj1" fmla="val 49815"/>
              <a:gd name="adj2" fmla="val 43634"/>
            </a:avLst>
          </a:prstGeom>
          <a:solidFill>
            <a:srgbClr val="2D916D"/>
          </a:solidFill>
          <a:ln w="9525" algn="ctr">
            <a:noFill/>
            <a:miter lim="800000"/>
            <a:headEnd/>
            <a:tailEnd/>
          </a:ln>
        </p:spPr>
        <p:txBody>
          <a:bodyPr wrap="none" lIns="82124" tIns="41061" rIns="82124" bIns="41061" anchor="ctr">
            <a:spAutoFit/>
          </a:bodyPr>
          <a:lstStyle/>
          <a:p>
            <a:pPr algn="ctr">
              <a:defRPr/>
            </a:pPr>
            <a:endParaRPr lang="en-ZA" dirty="0">
              <a:latin typeface="+mn-lt"/>
              <a:cs typeface="+mn-cs"/>
            </a:endParaRPr>
          </a:p>
        </p:txBody>
      </p:sp>
      <p:sp>
        <p:nvSpPr>
          <p:cNvPr id="28" name="AutoShape 25"/>
          <p:cNvSpPr>
            <a:spLocks noChangeArrowheads="1"/>
          </p:cNvSpPr>
          <p:nvPr/>
        </p:nvSpPr>
        <p:spPr bwMode="auto">
          <a:xfrm>
            <a:off x="3692525" y="1619250"/>
            <a:ext cx="331788" cy="522288"/>
          </a:xfrm>
          <a:prstGeom prst="upArrow">
            <a:avLst>
              <a:gd name="adj1" fmla="val 49815"/>
              <a:gd name="adj2" fmla="val 43634"/>
            </a:avLst>
          </a:prstGeom>
          <a:solidFill>
            <a:srgbClr val="2D916D"/>
          </a:solidFill>
          <a:ln w="9525" algn="ctr">
            <a:noFill/>
            <a:miter lim="800000"/>
            <a:headEnd/>
            <a:tailEnd/>
          </a:ln>
        </p:spPr>
        <p:txBody>
          <a:bodyPr wrap="none" lIns="82124" tIns="41061" rIns="82124" bIns="41061" anchor="ctr">
            <a:spAutoFit/>
          </a:bodyPr>
          <a:lstStyle/>
          <a:p>
            <a:pPr algn="ctr">
              <a:defRPr/>
            </a:pPr>
            <a:endParaRPr lang="en-ZA" dirty="0">
              <a:latin typeface="+mn-lt"/>
              <a:cs typeface="+mn-cs"/>
            </a:endParaRPr>
          </a:p>
        </p:txBody>
      </p:sp>
      <p:sp>
        <p:nvSpPr>
          <p:cNvPr id="29" name="AutoShape 26"/>
          <p:cNvSpPr>
            <a:spLocks noChangeArrowheads="1"/>
          </p:cNvSpPr>
          <p:nvPr/>
        </p:nvSpPr>
        <p:spPr bwMode="auto">
          <a:xfrm>
            <a:off x="4802188" y="1619250"/>
            <a:ext cx="331787" cy="522288"/>
          </a:xfrm>
          <a:prstGeom prst="upArrow">
            <a:avLst>
              <a:gd name="adj1" fmla="val 49815"/>
              <a:gd name="adj2" fmla="val 43634"/>
            </a:avLst>
          </a:prstGeom>
          <a:solidFill>
            <a:srgbClr val="2D916D"/>
          </a:solidFill>
          <a:ln w="9525" algn="ctr">
            <a:noFill/>
            <a:miter lim="800000"/>
            <a:headEnd/>
            <a:tailEnd/>
          </a:ln>
        </p:spPr>
        <p:txBody>
          <a:bodyPr wrap="none" lIns="82124" tIns="41061" rIns="82124" bIns="41061" anchor="ctr">
            <a:spAutoFit/>
          </a:bodyPr>
          <a:lstStyle/>
          <a:p>
            <a:pPr algn="ctr">
              <a:defRPr/>
            </a:pPr>
            <a:endParaRPr lang="en-ZA" dirty="0">
              <a:latin typeface="+mn-lt"/>
              <a:cs typeface="+mn-cs"/>
            </a:endParaRPr>
          </a:p>
        </p:txBody>
      </p:sp>
      <p:sp>
        <p:nvSpPr>
          <p:cNvPr id="30" name="AutoShape 27"/>
          <p:cNvSpPr>
            <a:spLocks noChangeArrowheads="1"/>
          </p:cNvSpPr>
          <p:nvPr/>
        </p:nvSpPr>
        <p:spPr bwMode="auto">
          <a:xfrm>
            <a:off x="5911850" y="1619250"/>
            <a:ext cx="331788" cy="522288"/>
          </a:xfrm>
          <a:prstGeom prst="upArrow">
            <a:avLst>
              <a:gd name="adj1" fmla="val 49815"/>
              <a:gd name="adj2" fmla="val 43634"/>
            </a:avLst>
          </a:prstGeom>
          <a:solidFill>
            <a:srgbClr val="2D916D"/>
          </a:solidFill>
          <a:ln w="9525" algn="ctr">
            <a:noFill/>
            <a:miter lim="800000"/>
            <a:headEnd/>
            <a:tailEnd/>
          </a:ln>
        </p:spPr>
        <p:txBody>
          <a:bodyPr wrap="none" lIns="82124" tIns="41061" rIns="82124" bIns="41061" anchor="ctr">
            <a:spAutoFit/>
          </a:bodyPr>
          <a:lstStyle/>
          <a:p>
            <a:pPr algn="ctr">
              <a:defRPr/>
            </a:pPr>
            <a:endParaRPr lang="en-ZA" dirty="0">
              <a:latin typeface="+mn-lt"/>
              <a:cs typeface="+mn-cs"/>
            </a:endParaRPr>
          </a:p>
        </p:txBody>
      </p:sp>
      <p:sp>
        <p:nvSpPr>
          <p:cNvPr id="31" name="AutoShape 28"/>
          <p:cNvSpPr>
            <a:spLocks noChangeArrowheads="1"/>
          </p:cNvSpPr>
          <p:nvPr/>
        </p:nvSpPr>
        <p:spPr bwMode="auto">
          <a:xfrm>
            <a:off x="7021513" y="1619250"/>
            <a:ext cx="331787" cy="522288"/>
          </a:xfrm>
          <a:prstGeom prst="upArrow">
            <a:avLst>
              <a:gd name="adj1" fmla="val 49815"/>
              <a:gd name="adj2" fmla="val 43634"/>
            </a:avLst>
          </a:prstGeom>
          <a:solidFill>
            <a:srgbClr val="2D916D"/>
          </a:solidFill>
          <a:ln w="9525" algn="ctr">
            <a:noFill/>
            <a:miter lim="800000"/>
            <a:headEnd/>
            <a:tailEnd/>
          </a:ln>
        </p:spPr>
        <p:txBody>
          <a:bodyPr wrap="none" lIns="82124" tIns="41061" rIns="82124" bIns="41061" anchor="ctr">
            <a:spAutoFit/>
          </a:bodyPr>
          <a:lstStyle/>
          <a:p>
            <a:pPr algn="ctr">
              <a:defRPr/>
            </a:pPr>
            <a:endParaRPr lang="en-ZA" dirty="0">
              <a:latin typeface="+mn-lt"/>
              <a:cs typeface="+mn-cs"/>
            </a:endParaRPr>
          </a:p>
        </p:txBody>
      </p:sp>
      <p:sp>
        <p:nvSpPr>
          <p:cNvPr id="32" name="AutoShape 29"/>
          <p:cNvSpPr>
            <a:spLocks noChangeArrowheads="1"/>
          </p:cNvSpPr>
          <p:nvPr/>
        </p:nvSpPr>
        <p:spPr bwMode="auto">
          <a:xfrm>
            <a:off x="8131175" y="1619250"/>
            <a:ext cx="331788" cy="522288"/>
          </a:xfrm>
          <a:prstGeom prst="upArrow">
            <a:avLst>
              <a:gd name="adj1" fmla="val 49815"/>
              <a:gd name="adj2" fmla="val 43634"/>
            </a:avLst>
          </a:prstGeom>
          <a:solidFill>
            <a:srgbClr val="2D916D"/>
          </a:solidFill>
          <a:ln w="9525" algn="ctr">
            <a:noFill/>
            <a:miter lim="800000"/>
            <a:headEnd/>
            <a:tailEnd/>
          </a:ln>
        </p:spPr>
        <p:txBody>
          <a:bodyPr wrap="none" lIns="82124" tIns="41061" rIns="82124" bIns="41061" anchor="ctr">
            <a:spAutoFit/>
          </a:bodyPr>
          <a:lstStyle/>
          <a:p>
            <a:pPr algn="ctr">
              <a:defRPr/>
            </a:pPr>
            <a:endParaRPr lang="en-ZA" dirty="0">
              <a:latin typeface="+mn-lt"/>
              <a:cs typeface="+mn-cs"/>
            </a:endParaRPr>
          </a:p>
        </p:txBody>
      </p:sp>
      <p:sp>
        <p:nvSpPr>
          <p:cNvPr id="33" name="Rectangle 30"/>
          <p:cNvSpPr>
            <a:spLocks noChangeArrowheads="1"/>
          </p:cNvSpPr>
          <p:nvPr/>
        </p:nvSpPr>
        <p:spPr bwMode="auto">
          <a:xfrm>
            <a:off x="76200" y="1828800"/>
            <a:ext cx="8816975" cy="242888"/>
          </a:xfrm>
          <a:prstGeom prst="rect">
            <a:avLst/>
          </a:prstGeom>
          <a:solidFill>
            <a:srgbClr val="2D916D"/>
          </a:solidFill>
          <a:ln w="9525" algn="ctr">
            <a:noFill/>
            <a:miter lim="800000"/>
            <a:headEnd/>
            <a:tailEnd/>
          </a:ln>
          <a:effectLst/>
        </p:spPr>
        <p:txBody>
          <a:bodyPr lIns="82124" tIns="41061" rIns="82124" bIns="41061" anchor="ctr"/>
          <a:lstStyle/>
          <a:p>
            <a:pPr algn="ctr" defTabSz="814388" eaLnBrk="0" hangingPunct="0">
              <a:lnSpc>
                <a:spcPct val="90000"/>
              </a:lnSpc>
              <a:defRPr/>
            </a:pPr>
            <a:r>
              <a:rPr lang="en-US" sz="2000" b="1" dirty="0">
                <a:solidFill>
                  <a:schemeClr val="bg1"/>
                </a:solidFill>
                <a:latin typeface="+mn-lt"/>
                <a:cs typeface="Arial" charset="0"/>
              </a:rPr>
              <a:t>S   E   R   V   I   C   E   S</a:t>
            </a:r>
          </a:p>
        </p:txBody>
      </p:sp>
      <p:grpSp>
        <p:nvGrpSpPr>
          <p:cNvPr id="34" name="Group 31"/>
          <p:cNvGrpSpPr>
            <a:grpSpLocks/>
          </p:cNvGrpSpPr>
          <p:nvPr/>
        </p:nvGrpSpPr>
        <p:grpSpPr bwMode="auto">
          <a:xfrm>
            <a:off x="5454650" y="3924300"/>
            <a:ext cx="668338" cy="666750"/>
            <a:chOff x="3885" y="3051"/>
            <a:chExt cx="421" cy="420"/>
          </a:xfrm>
        </p:grpSpPr>
        <p:pic>
          <p:nvPicPr>
            <p:cNvPr id="35" name="Picture 32" descr="FirealarmCircle"/>
            <p:cNvPicPr preferRelativeResize="0">
              <a:picLocks noChangeArrowheads="1"/>
            </p:cNvPicPr>
            <p:nvPr/>
          </p:nvPicPr>
          <p:blipFill>
            <a:blip r:embed="rId5" cstate="print"/>
            <a:srcRect/>
            <a:stretch>
              <a:fillRect/>
            </a:stretch>
          </p:blipFill>
          <p:spPr bwMode="auto">
            <a:xfrm>
              <a:off x="3885" y="3051"/>
              <a:ext cx="420" cy="420"/>
            </a:xfrm>
            <a:prstGeom prst="rect">
              <a:avLst/>
            </a:prstGeom>
            <a:noFill/>
            <a:ln w="9525">
              <a:noFill/>
              <a:miter lim="800000"/>
              <a:headEnd/>
              <a:tailEnd/>
            </a:ln>
          </p:spPr>
        </p:pic>
        <p:sp>
          <p:nvSpPr>
            <p:cNvPr id="36" name="Oval 33"/>
            <p:cNvSpPr>
              <a:spLocks noChangeArrowheads="1"/>
            </p:cNvSpPr>
            <p:nvPr/>
          </p:nvSpPr>
          <p:spPr bwMode="auto">
            <a:xfrm>
              <a:off x="3886" y="3051"/>
              <a:ext cx="420" cy="420"/>
            </a:xfrm>
            <a:prstGeom prst="ellipse">
              <a:avLst/>
            </a:prstGeom>
            <a:noFill/>
            <a:ln w="25400" algn="ctr">
              <a:solidFill>
                <a:srgbClr val="CCCCCC"/>
              </a:solidFill>
              <a:round/>
              <a:headEnd/>
              <a:tailEnd/>
            </a:ln>
          </p:spPr>
          <p:txBody>
            <a:bodyPr wrap="none" lIns="73025" tIns="36512" rIns="73025" bIns="36512" anchor="ctr"/>
            <a:lstStyle/>
            <a:p>
              <a:pPr algn="ctr">
                <a:defRPr/>
              </a:pPr>
              <a:endParaRPr lang="en-ZA" dirty="0">
                <a:latin typeface="+mn-lt"/>
                <a:cs typeface="+mn-cs"/>
              </a:endParaRPr>
            </a:p>
          </p:txBody>
        </p:sp>
      </p:grpSp>
      <p:grpSp>
        <p:nvGrpSpPr>
          <p:cNvPr id="37" name="Group 34"/>
          <p:cNvGrpSpPr>
            <a:grpSpLocks/>
          </p:cNvGrpSpPr>
          <p:nvPr/>
        </p:nvGrpSpPr>
        <p:grpSpPr bwMode="auto">
          <a:xfrm>
            <a:off x="6527800" y="3924300"/>
            <a:ext cx="666750" cy="666750"/>
            <a:chOff x="4470" y="3059"/>
            <a:chExt cx="420" cy="420"/>
          </a:xfrm>
        </p:grpSpPr>
        <p:pic>
          <p:nvPicPr>
            <p:cNvPr id="38" name="Picture 35" descr="24hour"/>
            <p:cNvPicPr preferRelativeResize="0">
              <a:picLocks noChangeArrowheads="1"/>
            </p:cNvPicPr>
            <p:nvPr/>
          </p:nvPicPr>
          <p:blipFill>
            <a:blip r:embed="rId6" cstate="print"/>
            <a:srcRect/>
            <a:stretch>
              <a:fillRect/>
            </a:stretch>
          </p:blipFill>
          <p:spPr bwMode="auto">
            <a:xfrm>
              <a:off x="4472" y="3059"/>
              <a:ext cx="415" cy="420"/>
            </a:xfrm>
            <a:prstGeom prst="rect">
              <a:avLst/>
            </a:prstGeom>
            <a:noFill/>
            <a:ln w="9525">
              <a:noFill/>
              <a:miter lim="800000"/>
              <a:headEnd/>
              <a:tailEnd/>
            </a:ln>
          </p:spPr>
        </p:pic>
        <p:sp>
          <p:nvSpPr>
            <p:cNvPr id="39" name="Oval 36"/>
            <p:cNvSpPr>
              <a:spLocks noChangeArrowheads="1"/>
            </p:cNvSpPr>
            <p:nvPr/>
          </p:nvSpPr>
          <p:spPr bwMode="auto">
            <a:xfrm>
              <a:off x="4470" y="3059"/>
              <a:ext cx="420" cy="420"/>
            </a:xfrm>
            <a:prstGeom prst="ellipse">
              <a:avLst/>
            </a:prstGeom>
            <a:noFill/>
            <a:ln w="25400" algn="ctr">
              <a:solidFill>
                <a:srgbClr val="CCCCCC"/>
              </a:solidFill>
              <a:round/>
              <a:headEnd/>
              <a:tailEnd/>
            </a:ln>
          </p:spPr>
          <p:txBody>
            <a:bodyPr wrap="none" lIns="73025" tIns="36512" rIns="73025" bIns="36512" anchor="ctr"/>
            <a:lstStyle/>
            <a:p>
              <a:pPr algn="ctr">
                <a:defRPr/>
              </a:pPr>
              <a:endParaRPr lang="en-ZA" dirty="0">
                <a:latin typeface="+mn-lt"/>
                <a:cs typeface="+mn-cs"/>
              </a:endParaRPr>
            </a:p>
          </p:txBody>
        </p:sp>
      </p:grpSp>
      <p:grpSp>
        <p:nvGrpSpPr>
          <p:cNvPr id="40" name="Group 37"/>
          <p:cNvGrpSpPr>
            <a:grpSpLocks/>
          </p:cNvGrpSpPr>
          <p:nvPr/>
        </p:nvGrpSpPr>
        <p:grpSpPr bwMode="auto">
          <a:xfrm>
            <a:off x="7059613" y="4756150"/>
            <a:ext cx="668337" cy="668338"/>
            <a:chOff x="4804" y="3460"/>
            <a:chExt cx="421" cy="421"/>
          </a:xfrm>
        </p:grpSpPr>
        <p:pic>
          <p:nvPicPr>
            <p:cNvPr id="41" name="Picture 38" descr="Elevator"/>
            <p:cNvPicPr preferRelativeResize="0">
              <a:picLocks noChangeArrowheads="1"/>
            </p:cNvPicPr>
            <p:nvPr/>
          </p:nvPicPr>
          <p:blipFill>
            <a:blip r:embed="rId7" cstate="print"/>
            <a:srcRect/>
            <a:stretch>
              <a:fillRect/>
            </a:stretch>
          </p:blipFill>
          <p:spPr bwMode="auto">
            <a:xfrm>
              <a:off x="4804" y="3460"/>
              <a:ext cx="420" cy="420"/>
            </a:xfrm>
            <a:prstGeom prst="rect">
              <a:avLst/>
            </a:prstGeom>
            <a:noFill/>
            <a:ln w="9525">
              <a:noFill/>
              <a:miter lim="800000"/>
              <a:headEnd/>
              <a:tailEnd/>
            </a:ln>
          </p:spPr>
        </p:pic>
        <p:sp>
          <p:nvSpPr>
            <p:cNvPr id="42" name="Oval 39"/>
            <p:cNvSpPr>
              <a:spLocks noChangeArrowheads="1"/>
            </p:cNvSpPr>
            <p:nvPr/>
          </p:nvSpPr>
          <p:spPr bwMode="auto">
            <a:xfrm>
              <a:off x="4805" y="3461"/>
              <a:ext cx="420" cy="420"/>
            </a:xfrm>
            <a:prstGeom prst="ellipse">
              <a:avLst/>
            </a:prstGeom>
            <a:noFill/>
            <a:ln w="25400" algn="ctr">
              <a:solidFill>
                <a:srgbClr val="CCCCCC"/>
              </a:solidFill>
              <a:round/>
              <a:headEnd/>
              <a:tailEnd/>
            </a:ln>
          </p:spPr>
          <p:txBody>
            <a:bodyPr wrap="none" lIns="73025" tIns="36512" rIns="73025" bIns="36512" anchor="ctr"/>
            <a:lstStyle/>
            <a:p>
              <a:pPr algn="ctr">
                <a:defRPr/>
              </a:pPr>
              <a:endParaRPr lang="en-ZA" dirty="0">
                <a:latin typeface="+mn-lt"/>
                <a:cs typeface="+mn-cs"/>
              </a:endParaRPr>
            </a:p>
          </p:txBody>
        </p:sp>
      </p:grpSp>
      <p:grpSp>
        <p:nvGrpSpPr>
          <p:cNvPr id="43" name="Group 40"/>
          <p:cNvGrpSpPr>
            <a:grpSpLocks/>
          </p:cNvGrpSpPr>
          <p:nvPr/>
        </p:nvGrpSpPr>
        <p:grpSpPr bwMode="auto">
          <a:xfrm>
            <a:off x="5991225" y="4757738"/>
            <a:ext cx="666750" cy="666750"/>
            <a:chOff x="4159" y="3484"/>
            <a:chExt cx="420" cy="420"/>
          </a:xfrm>
        </p:grpSpPr>
        <p:pic>
          <p:nvPicPr>
            <p:cNvPr id="44" name="Picture 41" descr="Battery"/>
            <p:cNvPicPr preferRelativeResize="0">
              <a:picLocks noChangeArrowheads="1"/>
            </p:cNvPicPr>
            <p:nvPr/>
          </p:nvPicPr>
          <p:blipFill>
            <a:blip r:embed="rId8" cstate="print"/>
            <a:srcRect/>
            <a:stretch>
              <a:fillRect/>
            </a:stretch>
          </p:blipFill>
          <p:spPr bwMode="auto">
            <a:xfrm>
              <a:off x="4159" y="3484"/>
              <a:ext cx="420" cy="420"/>
            </a:xfrm>
            <a:prstGeom prst="rect">
              <a:avLst/>
            </a:prstGeom>
            <a:noFill/>
            <a:ln w="9525">
              <a:noFill/>
              <a:miter lim="800000"/>
              <a:headEnd/>
              <a:tailEnd/>
            </a:ln>
          </p:spPr>
        </p:pic>
        <p:sp>
          <p:nvSpPr>
            <p:cNvPr id="45" name="Oval 42"/>
            <p:cNvSpPr>
              <a:spLocks noChangeArrowheads="1"/>
            </p:cNvSpPr>
            <p:nvPr/>
          </p:nvSpPr>
          <p:spPr bwMode="auto">
            <a:xfrm>
              <a:off x="4159" y="3484"/>
              <a:ext cx="420" cy="420"/>
            </a:xfrm>
            <a:prstGeom prst="ellipse">
              <a:avLst/>
            </a:prstGeom>
            <a:noFill/>
            <a:ln w="25400" algn="ctr">
              <a:solidFill>
                <a:srgbClr val="CCCCCC"/>
              </a:solidFill>
              <a:round/>
              <a:headEnd/>
              <a:tailEnd/>
            </a:ln>
          </p:spPr>
          <p:txBody>
            <a:bodyPr wrap="none" lIns="73025" tIns="36512" rIns="73025" bIns="36512" anchor="ctr"/>
            <a:lstStyle/>
            <a:p>
              <a:pPr algn="ctr">
                <a:defRPr/>
              </a:pPr>
              <a:endParaRPr lang="en-ZA" dirty="0">
                <a:latin typeface="+mn-lt"/>
                <a:cs typeface="+mn-cs"/>
              </a:endParaRPr>
            </a:p>
          </p:txBody>
        </p:sp>
      </p:grpSp>
      <p:sp>
        <p:nvSpPr>
          <p:cNvPr id="46" name="Text Box 43"/>
          <p:cNvSpPr txBox="1">
            <a:spLocks noChangeArrowheads="1"/>
          </p:cNvSpPr>
          <p:nvPr/>
        </p:nvSpPr>
        <p:spPr bwMode="auto">
          <a:xfrm>
            <a:off x="6046788" y="5486400"/>
            <a:ext cx="639762" cy="160338"/>
          </a:xfrm>
          <a:prstGeom prst="rect">
            <a:avLst/>
          </a:prstGeom>
          <a:noFill/>
          <a:ln w="9525">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Energy</a:t>
            </a:r>
          </a:p>
        </p:txBody>
      </p:sp>
      <p:sp>
        <p:nvSpPr>
          <p:cNvPr id="47" name="Text Box 44"/>
          <p:cNvSpPr txBox="1">
            <a:spLocks noChangeArrowheads="1"/>
          </p:cNvSpPr>
          <p:nvPr/>
        </p:nvSpPr>
        <p:spPr bwMode="auto">
          <a:xfrm>
            <a:off x="4341813" y="4616450"/>
            <a:ext cx="639762" cy="160338"/>
          </a:xfrm>
          <a:prstGeom prst="rect">
            <a:avLst/>
          </a:prstGeom>
          <a:noFill/>
          <a:ln w="9525">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Access</a:t>
            </a:r>
          </a:p>
        </p:txBody>
      </p:sp>
      <p:sp>
        <p:nvSpPr>
          <p:cNvPr id="48" name="Text Box 45"/>
          <p:cNvSpPr txBox="1">
            <a:spLocks noChangeArrowheads="1"/>
          </p:cNvSpPr>
          <p:nvPr/>
        </p:nvSpPr>
        <p:spPr bwMode="auto">
          <a:xfrm>
            <a:off x="4662488" y="5486400"/>
            <a:ext cx="1122362" cy="160338"/>
          </a:xfrm>
          <a:prstGeom prst="rect">
            <a:avLst/>
          </a:prstGeom>
          <a:noFill/>
          <a:ln w="9525">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Surveillance</a:t>
            </a:r>
          </a:p>
        </p:txBody>
      </p:sp>
      <p:sp>
        <p:nvSpPr>
          <p:cNvPr id="49" name="Text Box 46"/>
          <p:cNvSpPr txBox="1">
            <a:spLocks noChangeArrowheads="1"/>
          </p:cNvSpPr>
          <p:nvPr/>
        </p:nvSpPr>
        <p:spPr bwMode="auto">
          <a:xfrm>
            <a:off x="5468938" y="4616450"/>
            <a:ext cx="639762" cy="160338"/>
          </a:xfrm>
          <a:prstGeom prst="rect">
            <a:avLst/>
          </a:prstGeom>
          <a:noFill/>
          <a:ln w="9525">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Fire</a:t>
            </a:r>
          </a:p>
        </p:txBody>
      </p:sp>
      <p:sp>
        <p:nvSpPr>
          <p:cNvPr id="50" name="Text Box 47"/>
          <p:cNvSpPr txBox="1">
            <a:spLocks noChangeArrowheads="1"/>
          </p:cNvSpPr>
          <p:nvPr/>
        </p:nvSpPr>
        <p:spPr bwMode="auto">
          <a:xfrm>
            <a:off x="6554788" y="4616450"/>
            <a:ext cx="639762" cy="160338"/>
          </a:xfrm>
          <a:prstGeom prst="rect">
            <a:avLst/>
          </a:prstGeom>
          <a:noFill/>
          <a:ln w="9525">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HVAC</a:t>
            </a:r>
          </a:p>
        </p:txBody>
      </p:sp>
      <p:sp>
        <p:nvSpPr>
          <p:cNvPr id="51" name="Text Box 48"/>
          <p:cNvSpPr txBox="1">
            <a:spLocks noChangeArrowheads="1"/>
          </p:cNvSpPr>
          <p:nvPr/>
        </p:nvSpPr>
        <p:spPr bwMode="auto">
          <a:xfrm>
            <a:off x="7113588" y="5486400"/>
            <a:ext cx="639762" cy="160338"/>
          </a:xfrm>
          <a:prstGeom prst="rect">
            <a:avLst/>
          </a:prstGeom>
          <a:noFill/>
          <a:ln w="9525">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Lifts</a:t>
            </a:r>
          </a:p>
        </p:txBody>
      </p:sp>
      <p:sp>
        <p:nvSpPr>
          <p:cNvPr id="52" name="Text Box 49"/>
          <p:cNvSpPr txBox="1">
            <a:spLocks noChangeArrowheads="1"/>
          </p:cNvSpPr>
          <p:nvPr/>
        </p:nvSpPr>
        <p:spPr bwMode="auto">
          <a:xfrm>
            <a:off x="7642225" y="4587875"/>
            <a:ext cx="858838" cy="160338"/>
          </a:xfrm>
          <a:prstGeom prst="rect">
            <a:avLst/>
          </a:prstGeom>
          <a:noFill/>
          <a:ln w="9525">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Lighting</a:t>
            </a:r>
          </a:p>
        </p:txBody>
      </p:sp>
      <p:pic>
        <p:nvPicPr>
          <p:cNvPr id="53" name="Picture 50"/>
          <p:cNvPicPr>
            <a:picLocks noChangeArrowheads="1"/>
          </p:cNvPicPr>
          <p:nvPr/>
        </p:nvPicPr>
        <p:blipFill>
          <a:blip r:embed="rId9" cstate="print"/>
          <a:srcRect/>
          <a:stretch>
            <a:fillRect/>
          </a:stretch>
        </p:blipFill>
        <p:spPr bwMode="auto">
          <a:xfrm>
            <a:off x="487363" y="2312988"/>
            <a:ext cx="596900" cy="469900"/>
          </a:xfrm>
          <a:prstGeom prst="rect">
            <a:avLst/>
          </a:prstGeom>
          <a:noFill/>
          <a:ln w="9525">
            <a:noFill/>
            <a:miter lim="800000"/>
            <a:headEnd/>
            <a:tailEnd/>
          </a:ln>
        </p:spPr>
      </p:pic>
      <p:pic>
        <p:nvPicPr>
          <p:cNvPr id="54" name="Picture 51"/>
          <p:cNvPicPr>
            <a:picLocks noChangeArrowheads="1"/>
          </p:cNvPicPr>
          <p:nvPr/>
        </p:nvPicPr>
        <p:blipFill>
          <a:blip r:embed="rId10" cstate="print"/>
          <a:srcRect/>
          <a:stretch>
            <a:fillRect/>
          </a:stretch>
        </p:blipFill>
        <p:spPr bwMode="auto">
          <a:xfrm>
            <a:off x="1262063" y="2314575"/>
            <a:ext cx="522287" cy="468313"/>
          </a:xfrm>
          <a:prstGeom prst="rect">
            <a:avLst/>
          </a:prstGeom>
          <a:noFill/>
          <a:ln w="9525">
            <a:noFill/>
            <a:miter lim="800000"/>
            <a:headEnd/>
            <a:tailEnd/>
          </a:ln>
        </p:spPr>
      </p:pic>
      <p:grpSp>
        <p:nvGrpSpPr>
          <p:cNvPr id="55" name="Group 52"/>
          <p:cNvGrpSpPr>
            <a:grpSpLocks/>
          </p:cNvGrpSpPr>
          <p:nvPr/>
        </p:nvGrpSpPr>
        <p:grpSpPr bwMode="auto">
          <a:xfrm>
            <a:off x="1893888" y="2609850"/>
            <a:ext cx="933450" cy="495300"/>
            <a:chOff x="1235" y="2201"/>
            <a:chExt cx="588" cy="312"/>
          </a:xfrm>
        </p:grpSpPr>
        <p:pic>
          <p:nvPicPr>
            <p:cNvPr id="56" name="Picture 53" descr="MeshAP"/>
            <p:cNvPicPr>
              <a:picLocks noChangeAspect="1" noChangeArrowheads="1"/>
            </p:cNvPicPr>
            <p:nvPr/>
          </p:nvPicPr>
          <p:blipFill>
            <a:blip r:embed="rId11" cstate="print"/>
            <a:srcRect/>
            <a:stretch>
              <a:fillRect/>
            </a:stretch>
          </p:blipFill>
          <p:spPr bwMode="auto">
            <a:xfrm>
              <a:off x="1435" y="2324"/>
              <a:ext cx="388" cy="189"/>
            </a:xfrm>
            <a:prstGeom prst="rect">
              <a:avLst/>
            </a:prstGeom>
            <a:noFill/>
            <a:ln w="9525">
              <a:noFill/>
              <a:miter lim="800000"/>
              <a:headEnd/>
              <a:tailEnd/>
            </a:ln>
          </p:spPr>
        </p:pic>
        <p:pic>
          <p:nvPicPr>
            <p:cNvPr id="57" name="Picture 54" descr="bbfwMedia"/>
            <p:cNvPicPr>
              <a:picLocks noChangeAspect="1" noChangeArrowheads="1"/>
            </p:cNvPicPr>
            <p:nvPr/>
          </p:nvPicPr>
          <p:blipFill>
            <a:blip r:embed="rId12" cstate="print"/>
            <a:srcRect/>
            <a:stretch>
              <a:fillRect/>
            </a:stretch>
          </p:blipFill>
          <p:spPr bwMode="auto">
            <a:xfrm rot="1599964">
              <a:off x="1235" y="2201"/>
              <a:ext cx="300" cy="241"/>
            </a:xfrm>
            <a:prstGeom prst="rect">
              <a:avLst/>
            </a:prstGeom>
            <a:noFill/>
            <a:ln w="9525">
              <a:noFill/>
              <a:miter lim="800000"/>
              <a:headEnd/>
              <a:tailEnd/>
            </a:ln>
          </p:spPr>
        </p:pic>
      </p:grpSp>
      <p:pic>
        <p:nvPicPr>
          <p:cNvPr id="58" name="Picture 55" descr="InteractiveMedia"/>
          <p:cNvPicPr>
            <a:picLocks noChangeArrowheads="1"/>
          </p:cNvPicPr>
          <p:nvPr/>
        </p:nvPicPr>
        <p:blipFill>
          <a:blip r:embed="rId13" cstate="print"/>
          <a:srcRect/>
          <a:stretch>
            <a:fillRect/>
          </a:stretch>
        </p:blipFill>
        <p:spPr bwMode="auto">
          <a:xfrm>
            <a:off x="1182688" y="4827588"/>
            <a:ext cx="722312" cy="722312"/>
          </a:xfrm>
          <a:prstGeom prst="rect">
            <a:avLst/>
          </a:prstGeom>
          <a:noFill/>
          <a:ln w="9525">
            <a:noFill/>
            <a:miter lim="800000"/>
            <a:headEnd/>
            <a:tailEnd/>
          </a:ln>
        </p:spPr>
      </p:pic>
      <p:pic>
        <p:nvPicPr>
          <p:cNvPr id="59" name="Picture 56" descr="Telephony"/>
          <p:cNvPicPr>
            <a:picLocks noChangeArrowheads="1"/>
          </p:cNvPicPr>
          <p:nvPr/>
        </p:nvPicPr>
        <p:blipFill>
          <a:blip r:embed="rId14" cstate="print"/>
          <a:srcRect/>
          <a:stretch>
            <a:fillRect/>
          </a:stretch>
        </p:blipFill>
        <p:spPr bwMode="auto">
          <a:xfrm>
            <a:off x="688975" y="3886200"/>
            <a:ext cx="722313" cy="722313"/>
          </a:xfrm>
          <a:prstGeom prst="rect">
            <a:avLst/>
          </a:prstGeom>
          <a:noFill/>
          <a:ln w="9525">
            <a:noFill/>
            <a:miter lim="800000"/>
            <a:headEnd/>
            <a:tailEnd/>
          </a:ln>
        </p:spPr>
      </p:pic>
      <p:sp>
        <p:nvSpPr>
          <p:cNvPr id="60" name="Text Box 57"/>
          <p:cNvSpPr txBox="1">
            <a:spLocks noChangeArrowheads="1"/>
          </p:cNvSpPr>
          <p:nvPr/>
        </p:nvSpPr>
        <p:spPr bwMode="auto">
          <a:xfrm>
            <a:off x="161925" y="5562600"/>
            <a:ext cx="742950" cy="160338"/>
          </a:xfrm>
          <a:prstGeom prst="rect">
            <a:avLst/>
          </a:prstGeom>
          <a:noFill/>
          <a:ln w="9525" algn="ctr">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Internet</a:t>
            </a:r>
          </a:p>
        </p:txBody>
      </p:sp>
      <p:grpSp>
        <p:nvGrpSpPr>
          <p:cNvPr id="61" name="Group 58"/>
          <p:cNvGrpSpPr>
            <a:grpSpLocks/>
          </p:cNvGrpSpPr>
          <p:nvPr/>
        </p:nvGrpSpPr>
        <p:grpSpPr bwMode="auto">
          <a:xfrm>
            <a:off x="2971800" y="3352800"/>
            <a:ext cx="777875" cy="1501775"/>
            <a:chOff x="480" y="2083"/>
            <a:chExt cx="490" cy="946"/>
          </a:xfrm>
        </p:grpSpPr>
        <p:sp>
          <p:nvSpPr>
            <p:cNvPr id="62" name="Line 59"/>
            <p:cNvSpPr>
              <a:spLocks noChangeShapeType="1"/>
            </p:cNvSpPr>
            <p:nvPr/>
          </p:nvSpPr>
          <p:spPr bwMode="auto">
            <a:xfrm flipV="1">
              <a:off x="702" y="2083"/>
              <a:ext cx="0" cy="523"/>
            </a:xfrm>
            <a:prstGeom prst="line">
              <a:avLst/>
            </a:prstGeom>
            <a:noFill/>
            <a:ln w="38100">
              <a:solidFill>
                <a:srgbClr val="2D916D"/>
              </a:solidFill>
              <a:round/>
              <a:headEnd/>
              <a:tailEnd/>
            </a:ln>
          </p:spPr>
          <p:txBody>
            <a:bodyPr lIns="82124" tIns="41061" rIns="82124" bIns="41061" anchor="ctr">
              <a:spAutoFit/>
            </a:bodyPr>
            <a:lstStyle/>
            <a:p>
              <a:pPr>
                <a:defRPr/>
              </a:pPr>
              <a:endParaRPr lang="en-US" dirty="0">
                <a:latin typeface="+mn-lt"/>
                <a:cs typeface="+mn-cs"/>
              </a:endParaRPr>
            </a:p>
          </p:txBody>
        </p:sp>
        <p:pic>
          <p:nvPicPr>
            <p:cNvPr id="63" name="Picture 60" descr="DigitalSignage"/>
            <p:cNvPicPr>
              <a:picLocks noChangeArrowheads="1"/>
            </p:cNvPicPr>
            <p:nvPr/>
          </p:nvPicPr>
          <p:blipFill>
            <a:blip r:embed="rId15" cstate="print"/>
            <a:srcRect/>
            <a:stretch>
              <a:fillRect/>
            </a:stretch>
          </p:blipFill>
          <p:spPr bwMode="auto">
            <a:xfrm>
              <a:off x="480" y="2473"/>
              <a:ext cx="455" cy="455"/>
            </a:xfrm>
            <a:prstGeom prst="rect">
              <a:avLst/>
            </a:prstGeom>
            <a:noFill/>
            <a:ln w="9525">
              <a:noFill/>
              <a:miter lim="800000"/>
              <a:headEnd/>
              <a:tailEnd/>
            </a:ln>
          </p:spPr>
        </p:pic>
        <p:sp>
          <p:nvSpPr>
            <p:cNvPr id="64" name="Text Box 61"/>
            <p:cNvSpPr txBox="1">
              <a:spLocks noChangeArrowheads="1"/>
            </p:cNvSpPr>
            <p:nvPr/>
          </p:nvSpPr>
          <p:spPr bwMode="auto">
            <a:xfrm>
              <a:off x="480" y="2928"/>
              <a:ext cx="490" cy="101"/>
            </a:xfrm>
            <a:prstGeom prst="rect">
              <a:avLst/>
            </a:prstGeom>
            <a:noFill/>
            <a:ln w="9525" algn="ctr">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Signage</a:t>
              </a:r>
            </a:p>
          </p:txBody>
        </p:sp>
      </p:grpSp>
      <p:grpSp>
        <p:nvGrpSpPr>
          <p:cNvPr id="65" name="Group 62"/>
          <p:cNvGrpSpPr>
            <a:grpSpLocks/>
          </p:cNvGrpSpPr>
          <p:nvPr/>
        </p:nvGrpSpPr>
        <p:grpSpPr bwMode="auto">
          <a:xfrm>
            <a:off x="2130425" y="3352800"/>
            <a:ext cx="1146175" cy="2416175"/>
            <a:chOff x="672" y="2083"/>
            <a:chExt cx="722" cy="1522"/>
          </a:xfrm>
        </p:grpSpPr>
        <p:sp>
          <p:nvSpPr>
            <p:cNvPr id="66" name="Line 63"/>
            <p:cNvSpPr>
              <a:spLocks noChangeShapeType="1"/>
            </p:cNvSpPr>
            <p:nvPr/>
          </p:nvSpPr>
          <p:spPr bwMode="auto">
            <a:xfrm flipV="1">
              <a:off x="1068" y="2083"/>
              <a:ext cx="0" cy="960"/>
            </a:xfrm>
            <a:prstGeom prst="line">
              <a:avLst/>
            </a:prstGeom>
            <a:noFill/>
            <a:ln w="38100">
              <a:solidFill>
                <a:srgbClr val="2D916D"/>
              </a:solidFill>
              <a:round/>
              <a:headEnd/>
              <a:tailEnd/>
            </a:ln>
          </p:spPr>
          <p:txBody>
            <a:bodyPr wrap="none" lIns="82124" tIns="41061" rIns="82124" bIns="41061" anchor="ctr">
              <a:spAutoFit/>
            </a:bodyPr>
            <a:lstStyle/>
            <a:p>
              <a:pPr>
                <a:defRPr/>
              </a:pPr>
              <a:endParaRPr lang="en-US" dirty="0">
                <a:latin typeface="+mn-lt"/>
                <a:cs typeface="+mn-cs"/>
              </a:endParaRPr>
            </a:p>
          </p:txBody>
        </p:sp>
        <p:pic>
          <p:nvPicPr>
            <p:cNvPr id="67" name="Picture 64" descr="VidConference"/>
            <p:cNvPicPr preferRelativeResize="0">
              <a:picLocks noChangeArrowheads="1"/>
            </p:cNvPicPr>
            <p:nvPr/>
          </p:nvPicPr>
          <p:blipFill>
            <a:blip r:embed="rId16" cstate="print"/>
            <a:srcRect/>
            <a:stretch>
              <a:fillRect/>
            </a:stretch>
          </p:blipFill>
          <p:spPr bwMode="auto">
            <a:xfrm>
              <a:off x="864" y="3036"/>
              <a:ext cx="455" cy="455"/>
            </a:xfrm>
            <a:prstGeom prst="rect">
              <a:avLst/>
            </a:prstGeom>
            <a:noFill/>
            <a:ln w="9525">
              <a:noFill/>
              <a:miter lim="800000"/>
              <a:headEnd/>
              <a:tailEnd/>
            </a:ln>
          </p:spPr>
        </p:pic>
        <p:sp>
          <p:nvSpPr>
            <p:cNvPr id="68" name="Text Box 65"/>
            <p:cNvSpPr txBox="1">
              <a:spLocks noChangeArrowheads="1"/>
            </p:cNvSpPr>
            <p:nvPr/>
          </p:nvSpPr>
          <p:spPr bwMode="auto">
            <a:xfrm>
              <a:off x="672" y="3504"/>
              <a:ext cx="722" cy="101"/>
            </a:xfrm>
            <a:prstGeom prst="rect">
              <a:avLst/>
            </a:prstGeom>
            <a:noFill/>
            <a:ln w="9525" algn="ctr">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Conferencing</a:t>
              </a:r>
            </a:p>
          </p:txBody>
        </p:sp>
      </p:grpSp>
      <p:sp>
        <p:nvSpPr>
          <p:cNvPr id="69" name="Text Box 66"/>
          <p:cNvSpPr txBox="1">
            <a:spLocks noChangeArrowheads="1"/>
          </p:cNvSpPr>
          <p:nvPr/>
        </p:nvSpPr>
        <p:spPr bwMode="auto">
          <a:xfrm>
            <a:off x="576263" y="4578350"/>
            <a:ext cx="947737" cy="160338"/>
          </a:xfrm>
          <a:prstGeom prst="rect">
            <a:avLst/>
          </a:prstGeom>
          <a:noFill/>
          <a:ln w="9525" algn="ctr">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Telephony</a:t>
            </a:r>
          </a:p>
        </p:txBody>
      </p:sp>
      <p:pic>
        <p:nvPicPr>
          <p:cNvPr id="70" name="Picture 67"/>
          <p:cNvPicPr>
            <a:picLocks noChangeArrowheads="1"/>
          </p:cNvPicPr>
          <p:nvPr/>
        </p:nvPicPr>
        <p:blipFill>
          <a:blip r:embed="rId17" cstate="print"/>
          <a:srcRect/>
          <a:stretch>
            <a:fillRect/>
          </a:stretch>
        </p:blipFill>
        <p:spPr bwMode="auto">
          <a:xfrm>
            <a:off x="4475163" y="2481263"/>
            <a:ext cx="369887" cy="366712"/>
          </a:xfrm>
          <a:prstGeom prst="rect">
            <a:avLst/>
          </a:prstGeom>
          <a:noFill/>
          <a:ln w="9525">
            <a:noFill/>
            <a:miter lim="800000"/>
            <a:headEnd/>
            <a:tailEnd/>
          </a:ln>
        </p:spPr>
      </p:pic>
      <p:pic>
        <p:nvPicPr>
          <p:cNvPr id="71" name="Picture 68"/>
          <p:cNvPicPr>
            <a:picLocks noChangeArrowheads="1"/>
          </p:cNvPicPr>
          <p:nvPr/>
        </p:nvPicPr>
        <p:blipFill>
          <a:blip r:embed="rId17" cstate="print"/>
          <a:srcRect/>
          <a:stretch>
            <a:fillRect/>
          </a:stretch>
        </p:blipFill>
        <p:spPr bwMode="auto">
          <a:xfrm>
            <a:off x="5575300" y="2481263"/>
            <a:ext cx="369888" cy="366712"/>
          </a:xfrm>
          <a:prstGeom prst="rect">
            <a:avLst/>
          </a:prstGeom>
          <a:noFill/>
          <a:ln w="9525">
            <a:noFill/>
            <a:miter lim="800000"/>
            <a:headEnd/>
            <a:tailEnd/>
          </a:ln>
        </p:spPr>
      </p:pic>
      <p:pic>
        <p:nvPicPr>
          <p:cNvPr id="72" name="Picture 69"/>
          <p:cNvPicPr>
            <a:picLocks noChangeArrowheads="1"/>
          </p:cNvPicPr>
          <p:nvPr/>
        </p:nvPicPr>
        <p:blipFill>
          <a:blip r:embed="rId17" cstate="print"/>
          <a:srcRect/>
          <a:stretch>
            <a:fillRect/>
          </a:stretch>
        </p:blipFill>
        <p:spPr bwMode="auto">
          <a:xfrm>
            <a:off x="6126163" y="2481263"/>
            <a:ext cx="369887" cy="366712"/>
          </a:xfrm>
          <a:prstGeom prst="rect">
            <a:avLst/>
          </a:prstGeom>
          <a:noFill/>
          <a:ln w="9525">
            <a:noFill/>
            <a:miter lim="800000"/>
            <a:headEnd/>
            <a:tailEnd/>
          </a:ln>
        </p:spPr>
      </p:pic>
      <p:pic>
        <p:nvPicPr>
          <p:cNvPr id="73" name="Picture 70"/>
          <p:cNvPicPr>
            <a:picLocks noChangeArrowheads="1"/>
          </p:cNvPicPr>
          <p:nvPr/>
        </p:nvPicPr>
        <p:blipFill>
          <a:blip r:embed="rId17" cstate="print"/>
          <a:srcRect/>
          <a:stretch>
            <a:fillRect/>
          </a:stretch>
        </p:blipFill>
        <p:spPr bwMode="auto">
          <a:xfrm>
            <a:off x="6675438" y="2481263"/>
            <a:ext cx="369887" cy="366712"/>
          </a:xfrm>
          <a:prstGeom prst="rect">
            <a:avLst/>
          </a:prstGeom>
          <a:noFill/>
          <a:ln w="9525">
            <a:noFill/>
            <a:miter lim="800000"/>
            <a:headEnd/>
            <a:tailEnd/>
          </a:ln>
        </p:spPr>
      </p:pic>
      <p:pic>
        <p:nvPicPr>
          <p:cNvPr id="74" name="Picture 71"/>
          <p:cNvPicPr>
            <a:picLocks noChangeArrowheads="1"/>
          </p:cNvPicPr>
          <p:nvPr/>
        </p:nvPicPr>
        <p:blipFill>
          <a:blip r:embed="rId17" cstate="print"/>
          <a:srcRect/>
          <a:stretch>
            <a:fillRect/>
          </a:stretch>
        </p:blipFill>
        <p:spPr bwMode="auto">
          <a:xfrm>
            <a:off x="7226300" y="2481263"/>
            <a:ext cx="369888" cy="366712"/>
          </a:xfrm>
          <a:prstGeom prst="rect">
            <a:avLst/>
          </a:prstGeom>
          <a:noFill/>
          <a:ln w="9525">
            <a:noFill/>
            <a:miter lim="800000"/>
            <a:headEnd/>
            <a:tailEnd/>
          </a:ln>
        </p:spPr>
      </p:pic>
      <p:pic>
        <p:nvPicPr>
          <p:cNvPr id="75" name="Picture 72"/>
          <p:cNvPicPr>
            <a:picLocks noChangeArrowheads="1"/>
          </p:cNvPicPr>
          <p:nvPr/>
        </p:nvPicPr>
        <p:blipFill>
          <a:blip r:embed="rId17" cstate="print"/>
          <a:srcRect/>
          <a:stretch>
            <a:fillRect/>
          </a:stretch>
        </p:blipFill>
        <p:spPr bwMode="auto">
          <a:xfrm>
            <a:off x="7777163" y="2481263"/>
            <a:ext cx="369887" cy="366712"/>
          </a:xfrm>
          <a:prstGeom prst="rect">
            <a:avLst/>
          </a:prstGeom>
          <a:noFill/>
          <a:ln w="9525">
            <a:noFill/>
            <a:miter lim="800000"/>
            <a:headEnd/>
            <a:tailEnd/>
          </a:ln>
        </p:spPr>
      </p:pic>
      <p:sp>
        <p:nvSpPr>
          <p:cNvPr id="76" name="Rectangle 73"/>
          <p:cNvSpPr>
            <a:spLocks noChangeArrowheads="1"/>
          </p:cNvSpPr>
          <p:nvPr/>
        </p:nvSpPr>
        <p:spPr bwMode="auto">
          <a:xfrm>
            <a:off x="5572125" y="2143125"/>
            <a:ext cx="2643188" cy="1163638"/>
          </a:xfrm>
          <a:prstGeom prst="rect">
            <a:avLst/>
          </a:prstGeom>
          <a:solidFill>
            <a:schemeClr val="bg1"/>
          </a:solidFill>
          <a:ln w="9525" algn="ctr">
            <a:noFill/>
            <a:miter lim="800000"/>
            <a:headEnd/>
            <a:tailEnd/>
          </a:ln>
        </p:spPr>
        <p:txBody>
          <a:bodyPr wrap="none" lIns="82124" tIns="41061" rIns="82124" bIns="41061" anchor="ctr"/>
          <a:lstStyle/>
          <a:p>
            <a:pPr algn="ctr">
              <a:defRPr/>
            </a:pPr>
            <a:endParaRPr lang="en-ZA" dirty="0">
              <a:latin typeface="+mn-lt"/>
              <a:cs typeface="+mn-cs"/>
            </a:endParaRPr>
          </a:p>
        </p:txBody>
      </p:sp>
      <p:sp>
        <p:nvSpPr>
          <p:cNvPr id="77" name="Line 74"/>
          <p:cNvSpPr>
            <a:spLocks noChangeShapeType="1"/>
          </p:cNvSpPr>
          <p:nvPr/>
        </p:nvSpPr>
        <p:spPr bwMode="auto">
          <a:xfrm flipH="1" flipV="1">
            <a:off x="5210175" y="3282950"/>
            <a:ext cx="6350" cy="1624013"/>
          </a:xfrm>
          <a:prstGeom prst="line">
            <a:avLst/>
          </a:prstGeom>
          <a:noFill/>
          <a:ln w="28575">
            <a:solidFill>
              <a:srgbClr val="2D916D"/>
            </a:solidFill>
            <a:round/>
            <a:headEnd/>
            <a:tailEnd/>
          </a:ln>
        </p:spPr>
        <p:txBody>
          <a:bodyPr lIns="82124" tIns="41061" rIns="82124" bIns="41061" anchor="ctr">
            <a:spAutoFit/>
          </a:bodyPr>
          <a:lstStyle/>
          <a:p>
            <a:pPr>
              <a:defRPr/>
            </a:pPr>
            <a:endParaRPr lang="en-US" dirty="0">
              <a:latin typeface="+mn-lt"/>
              <a:cs typeface="+mn-cs"/>
            </a:endParaRPr>
          </a:p>
        </p:txBody>
      </p:sp>
      <p:pic>
        <p:nvPicPr>
          <p:cNvPr id="78" name="Picture 75"/>
          <p:cNvPicPr>
            <a:picLocks noChangeArrowheads="1"/>
          </p:cNvPicPr>
          <p:nvPr/>
        </p:nvPicPr>
        <p:blipFill>
          <a:blip r:embed="rId17" cstate="print"/>
          <a:srcRect/>
          <a:stretch>
            <a:fillRect/>
          </a:stretch>
        </p:blipFill>
        <p:spPr bwMode="auto">
          <a:xfrm>
            <a:off x="5024438" y="2481263"/>
            <a:ext cx="369887" cy="366712"/>
          </a:xfrm>
          <a:prstGeom prst="rect">
            <a:avLst/>
          </a:prstGeom>
          <a:noFill/>
          <a:ln w="9525">
            <a:noFill/>
            <a:miter lim="800000"/>
            <a:headEnd/>
            <a:tailEnd/>
          </a:ln>
        </p:spPr>
      </p:pic>
      <p:sp>
        <p:nvSpPr>
          <p:cNvPr id="79" name="Line 76"/>
          <p:cNvSpPr>
            <a:spLocks noChangeShapeType="1"/>
          </p:cNvSpPr>
          <p:nvPr/>
        </p:nvSpPr>
        <p:spPr bwMode="auto">
          <a:xfrm>
            <a:off x="76200" y="3306763"/>
            <a:ext cx="8821738" cy="0"/>
          </a:xfrm>
          <a:prstGeom prst="line">
            <a:avLst/>
          </a:prstGeom>
          <a:noFill/>
          <a:ln w="76200">
            <a:solidFill>
              <a:srgbClr val="2D916D"/>
            </a:solidFill>
            <a:round/>
            <a:headEnd/>
            <a:tailEnd/>
          </a:ln>
        </p:spPr>
        <p:txBody>
          <a:bodyPr lIns="82124" tIns="41061" rIns="82124" bIns="41061" anchor="ctr">
            <a:spAutoFit/>
          </a:bodyPr>
          <a:lstStyle/>
          <a:p>
            <a:pPr>
              <a:defRPr/>
            </a:pPr>
            <a:endParaRPr lang="en-US" dirty="0">
              <a:latin typeface="+mn-lt"/>
              <a:cs typeface="+mn-cs"/>
            </a:endParaRPr>
          </a:p>
        </p:txBody>
      </p:sp>
      <p:grpSp>
        <p:nvGrpSpPr>
          <p:cNvPr id="80" name="Group 77"/>
          <p:cNvGrpSpPr>
            <a:grpSpLocks/>
          </p:cNvGrpSpPr>
          <p:nvPr/>
        </p:nvGrpSpPr>
        <p:grpSpPr bwMode="auto">
          <a:xfrm>
            <a:off x="3571875" y="2514600"/>
            <a:ext cx="1119188" cy="1444625"/>
            <a:chOff x="1825" y="1209"/>
            <a:chExt cx="2031" cy="2583"/>
          </a:xfrm>
        </p:grpSpPr>
        <p:pic>
          <p:nvPicPr>
            <p:cNvPr id="81" name="Picture 78" descr="2Tall-Building"/>
            <p:cNvPicPr>
              <a:picLocks noChangeAspect="1" noChangeArrowheads="1"/>
            </p:cNvPicPr>
            <p:nvPr/>
          </p:nvPicPr>
          <p:blipFill>
            <a:blip r:embed="rId18" cstate="email"/>
            <a:srcRect/>
            <a:stretch>
              <a:fillRect/>
            </a:stretch>
          </p:blipFill>
          <p:spPr bwMode="auto">
            <a:xfrm>
              <a:off x="1825" y="1242"/>
              <a:ext cx="2031" cy="2212"/>
            </a:xfrm>
            <a:prstGeom prst="rect">
              <a:avLst/>
            </a:prstGeom>
            <a:noFill/>
            <a:ln w="9525">
              <a:noFill/>
              <a:miter lim="800000"/>
              <a:headEnd/>
              <a:tailEnd/>
            </a:ln>
          </p:spPr>
        </p:pic>
        <p:grpSp>
          <p:nvGrpSpPr>
            <p:cNvPr id="82" name="Group 79"/>
            <p:cNvGrpSpPr>
              <a:grpSpLocks/>
            </p:cNvGrpSpPr>
            <p:nvPr/>
          </p:nvGrpSpPr>
          <p:grpSpPr bwMode="auto">
            <a:xfrm>
              <a:off x="2767" y="1209"/>
              <a:ext cx="29" cy="2315"/>
              <a:chOff x="2873" y="846"/>
              <a:chExt cx="29" cy="1660"/>
            </a:xfrm>
          </p:grpSpPr>
          <p:sp>
            <p:nvSpPr>
              <p:cNvPr id="95" name="Rectangle 80"/>
              <p:cNvSpPr>
                <a:spLocks noChangeArrowheads="1"/>
              </p:cNvSpPr>
              <p:nvPr/>
            </p:nvSpPr>
            <p:spPr bwMode="auto">
              <a:xfrm flipV="1">
                <a:off x="2873" y="846"/>
                <a:ext cx="29" cy="844"/>
              </a:xfrm>
              <a:prstGeom prst="rect">
                <a:avLst/>
              </a:prstGeom>
              <a:gradFill rotWithShape="1">
                <a:gsLst>
                  <a:gs pos="0">
                    <a:srgbClr val="FFFF00"/>
                  </a:gs>
                  <a:gs pos="100000">
                    <a:srgbClr val="000000">
                      <a:alpha val="0"/>
                    </a:srgbClr>
                  </a:gs>
                </a:gsLst>
                <a:lin ang="5400000" scaled="1"/>
              </a:gradFill>
              <a:ln w="9525" algn="ctr">
                <a:noFill/>
                <a:miter lim="800000"/>
                <a:headEnd/>
                <a:tailEnd/>
              </a:ln>
            </p:spPr>
            <p:txBody>
              <a:bodyPr wrap="none" lIns="82124" tIns="41061" rIns="82124" bIns="41061" anchor="ctr"/>
              <a:lstStyle/>
              <a:p>
                <a:pPr algn="ctr">
                  <a:defRPr/>
                </a:pPr>
                <a:endParaRPr lang="en-ZA" dirty="0">
                  <a:latin typeface="+mn-lt"/>
                  <a:cs typeface="+mn-cs"/>
                </a:endParaRPr>
              </a:p>
            </p:txBody>
          </p:sp>
          <p:sp>
            <p:nvSpPr>
              <p:cNvPr id="96" name="Rectangle 81"/>
              <p:cNvSpPr>
                <a:spLocks noChangeArrowheads="1"/>
              </p:cNvSpPr>
              <p:nvPr/>
            </p:nvSpPr>
            <p:spPr bwMode="auto">
              <a:xfrm flipV="1">
                <a:off x="2873" y="1662"/>
                <a:ext cx="29" cy="844"/>
              </a:xfrm>
              <a:prstGeom prst="rect">
                <a:avLst/>
              </a:prstGeom>
              <a:solidFill>
                <a:srgbClr val="FFFF00"/>
              </a:solidFill>
              <a:ln w="9525" algn="ctr">
                <a:noFill/>
                <a:miter lim="800000"/>
                <a:headEnd/>
                <a:tailEnd/>
              </a:ln>
            </p:spPr>
            <p:txBody>
              <a:bodyPr wrap="none" lIns="82124" tIns="41061" rIns="82124" bIns="41061" anchor="ctr"/>
              <a:lstStyle/>
              <a:p>
                <a:pPr algn="ctr">
                  <a:defRPr/>
                </a:pPr>
                <a:endParaRPr lang="en-ZA" dirty="0">
                  <a:latin typeface="+mn-lt"/>
                  <a:cs typeface="+mn-cs"/>
                </a:endParaRPr>
              </a:p>
            </p:txBody>
          </p:sp>
        </p:grpSp>
        <p:sp>
          <p:nvSpPr>
            <p:cNvPr id="83" name="Rectangle 82"/>
            <p:cNvSpPr>
              <a:spLocks noChangeArrowheads="1"/>
            </p:cNvSpPr>
            <p:nvPr/>
          </p:nvSpPr>
          <p:spPr bwMode="auto">
            <a:xfrm>
              <a:off x="2393" y="1873"/>
              <a:ext cx="778" cy="26"/>
            </a:xfrm>
            <a:prstGeom prst="rect">
              <a:avLst/>
            </a:prstGeom>
            <a:gradFill rotWithShape="1">
              <a:gsLst>
                <a:gs pos="0">
                  <a:schemeClr val="tx1">
                    <a:alpha val="0"/>
                  </a:schemeClr>
                </a:gs>
                <a:gs pos="50000">
                  <a:srgbClr val="FFFF00"/>
                </a:gs>
                <a:gs pos="100000">
                  <a:schemeClr val="tx1">
                    <a:alpha val="0"/>
                  </a:schemeClr>
                </a:gs>
              </a:gsLst>
              <a:lin ang="0" scaled="1"/>
            </a:gradFill>
            <a:ln w="9525" algn="ctr">
              <a:noFill/>
              <a:miter lim="800000"/>
              <a:headEnd/>
              <a:tailEnd/>
            </a:ln>
            <a:effectLst/>
          </p:spPr>
          <p:txBody>
            <a:bodyPr wrap="none" anchor="ctr"/>
            <a:lstStyle/>
            <a:p>
              <a:pPr algn="ctr">
                <a:defRPr/>
              </a:pPr>
              <a:endParaRPr lang="en-ZA" dirty="0">
                <a:latin typeface="+mn-lt"/>
                <a:cs typeface="Arial" charset="0"/>
              </a:endParaRPr>
            </a:p>
          </p:txBody>
        </p:sp>
        <p:sp>
          <p:nvSpPr>
            <p:cNvPr id="84" name="Rectangle 83"/>
            <p:cNvSpPr>
              <a:spLocks noChangeArrowheads="1"/>
            </p:cNvSpPr>
            <p:nvPr/>
          </p:nvSpPr>
          <p:spPr bwMode="auto">
            <a:xfrm>
              <a:off x="2393" y="2117"/>
              <a:ext cx="778" cy="26"/>
            </a:xfrm>
            <a:prstGeom prst="rect">
              <a:avLst/>
            </a:prstGeom>
            <a:gradFill rotWithShape="1">
              <a:gsLst>
                <a:gs pos="0">
                  <a:schemeClr val="tx1">
                    <a:alpha val="0"/>
                  </a:schemeClr>
                </a:gs>
                <a:gs pos="50000">
                  <a:srgbClr val="FFFF00"/>
                </a:gs>
                <a:gs pos="100000">
                  <a:schemeClr val="tx1">
                    <a:alpha val="0"/>
                  </a:schemeClr>
                </a:gs>
              </a:gsLst>
              <a:lin ang="0" scaled="1"/>
            </a:gradFill>
            <a:ln w="9525" algn="ctr">
              <a:noFill/>
              <a:miter lim="800000"/>
              <a:headEnd/>
              <a:tailEnd/>
            </a:ln>
            <a:effectLst/>
          </p:spPr>
          <p:txBody>
            <a:bodyPr wrap="none" anchor="ctr"/>
            <a:lstStyle/>
            <a:p>
              <a:pPr algn="ctr">
                <a:defRPr/>
              </a:pPr>
              <a:endParaRPr lang="en-ZA" dirty="0">
                <a:latin typeface="+mn-lt"/>
                <a:cs typeface="Arial" charset="0"/>
              </a:endParaRPr>
            </a:p>
          </p:txBody>
        </p:sp>
        <p:sp>
          <p:nvSpPr>
            <p:cNvPr id="85" name="Rectangle 84"/>
            <p:cNvSpPr>
              <a:spLocks noChangeArrowheads="1"/>
            </p:cNvSpPr>
            <p:nvPr/>
          </p:nvSpPr>
          <p:spPr bwMode="auto">
            <a:xfrm>
              <a:off x="2393" y="2353"/>
              <a:ext cx="778" cy="28"/>
            </a:xfrm>
            <a:prstGeom prst="rect">
              <a:avLst/>
            </a:prstGeom>
            <a:gradFill rotWithShape="1">
              <a:gsLst>
                <a:gs pos="0">
                  <a:schemeClr val="tx1">
                    <a:alpha val="0"/>
                  </a:schemeClr>
                </a:gs>
                <a:gs pos="50000">
                  <a:srgbClr val="FFFF00"/>
                </a:gs>
                <a:gs pos="100000">
                  <a:schemeClr val="tx1">
                    <a:alpha val="0"/>
                  </a:schemeClr>
                </a:gs>
              </a:gsLst>
              <a:lin ang="0" scaled="1"/>
            </a:gradFill>
            <a:ln w="9525" algn="ctr">
              <a:noFill/>
              <a:miter lim="800000"/>
              <a:headEnd/>
              <a:tailEnd/>
            </a:ln>
            <a:effectLst/>
          </p:spPr>
          <p:txBody>
            <a:bodyPr wrap="none" anchor="ctr"/>
            <a:lstStyle/>
            <a:p>
              <a:pPr algn="ctr">
                <a:defRPr/>
              </a:pPr>
              <a:endParaRPr lang="en-ZA" dirty="0">
                <a:latin typeface="+mn-lt"/>
                <a:cs typeface="Arial" charset="0"/>
              </a:endParaRPr>
            </a:p>
          </p:txBody>
        </p:sp>
        <p:sp>
          <p:nvSpPr>
            <p:cNvPr id="86" name="Rectangle 85"/>
            <p:cNvSpPr>
              <a:spLocks noChangeArrowheads="1"/>
            </p:cNvSpPr>
            <p:nvPr/>
          </p:nvSpPr>
          <p:spPr bwMode="auto">
            <a:xfrm>
              <a:off x="2395" y="2591"/>
              <a:ext cx="778" cy="26"/>
            </a:xfrm>
            <a:prstGeom prst="rect">
              <a:avLst/>
            </a:prstGeom>
            <a:gradFill rotWithShape="1">
              <a:gsLst>
                <a:gs pos="0">
                  <a:schemeClr val="tx1">
                    <a:alpha val="0"/>
                  </a:schemeClr>
                </a:gs>
                <a:gs pos="50000">
                  <a:srgbClr val="FFFF00"/>
                </a:gs>
                <a:gs pos="100000">
                  <a:schemeClr val="tx1">
                    <a:alpha val="0"/>
                  </a:schemeClr>
                </a:gs>
              </a:gsLst>
              <a:lin ang="0" scaled="1"/>
            </a:gradFill>
            <a:ln w="9525" algn="ctr">
              <a:noFill/>
              <a:miter lim="800000"/>
              <a:headEnd/>
              <a:tailEnd/>
            </a:ln>
            <a:effectLst/>
          </p:spPr>
          <p:txBody>
            <a:bodyPr wrap="none" anchor="ctr"/>
            <a:lstStyle/>
            <a:p>
              <a:pPr algn="ctr">
                <a:defRPr/>
              </a:pPr>
              <a:endParaRPr lang="en-ZA" dirty="0">
                <a:latin typeface="+mn-lt"/>
                <a:cs typeface="Arial" charset="0"/>
              </a:endParaRPr>
            </a:p>
          </p:txBody>
        </p:sp>
        <p:sp>
          <p:nvSpPr>
            <p:cNvPr id="87" name="Rectangle 86"/>
            <p:cNvSpPr>
              <a:spLocks noChangeArrowheads="1"/>
            </p:cNvSpPr>
            <p:nvPr/>
          </p:nvSpPr>
          <p:spPr bwMode="auto">
            <a:xfrm>
              <a:off x="2395" y="2810"/>
              <a:ext cx="778" cy="26"/>
            </a:xfrm>
            <a:prstGeom prst="rect">
              <a:avLst/>
            </a:prstGeom>
            <a:gradFill rotWithShape="1">
              <a:gsLst>
                <a:gs pos="0">
                  <a:schemeClr val="tx1">
                    <a:alpha val="0"/>
                  </a:schemeClr>
                </a:gs>
                <a:gs pos="50000">
                  <a:srgbClr val="FFFF00"/>
                </a:gs>
                <a:gs pos="100000">
                  <a:schemeClr val="tx1">
                    <a:alpha val="0"/>
                  </a:schemeClr>
                </a:gs>
              </a:gsLst>
              <a:lin ang="0" scaled="1"/>
            </a:gradFill>
            <a:ln w="9525" algn="ctr">
              <a:noFill/>
              <a:miter lim="800000"/>
              <a:headEnd/>
              <a:tailEnd/>
            </a:ln>
            <a:effectLst/>
          </p:spPr>
          <p:txBody>
            <a:bodyPr wrap="none" anchor="ctr"/>
            <a:lstStyle/>
            <a:p>
              <a:pPr algn="ctr">
                <a:defRPr/>
              </a:pPr>
              <a:endParaRPr lang="en-ZA" dirty="0">
                <a:latin typeface="+mn-lt"/>
                <a:cs typeface="Arial" charset="0"/>
              </a:endParaRPr>
            </a:p>
          </p:txBody>
        </p:sp>
        <p:grpSp>
          <p:nvGrpSpPr>
            <p:cNvPr id="88" name="Group 87"/>
            <p:cNvGrpSpPr>
              <a:grpSpLocks/>
            </p:cNvGrpSpPr>
            <p:nvPr/>
          </p:nvGrpSpPr>
          <p:grpSpPr bwMode="auto">
            <a:xfrm>
              <a:off x="2560" y="3372"/>
              <a:ext cx="420" cy="420"/>
              <a:chOff x="3059" y="1723"/>
              <a:chExt cx="420" cy="420"/>
            </a:xfrm>
          </p:grpSpPr>
          <p:pic>
            <p:nvPicPr>
              <p:cNvPr id="93" name="Picture 88" descr="network"/>
              <p:cNvPicPr>
                <a:picLocks noChangeAspect="1" noChangeArrowheads="1"/>
              </p:cNvPicPr>
              <p:nvPr/>
            </p:nvPicPr>
            <p:blipFill>
              <a:blip r:embed="rId19" cstate="email"/>
              <a:srcRect/>
              <a:stretch>
                <a:fillRect/>
              </a:stretch>
            </p:blipFill>
            <p:spPr bwMode="auto">
              <a:xfrm>
                <a:off x="3059" y="1723"/>
                <a:ext cx="420" cy="420"/>
              </a:xfrm>
              <a:prstGeom prst="rect">
                <a:avLst/>
              </a:prstGeom>
              <a:noFill/>
              <a:ln w="9525">
                <a:noFill/>
                <a:miter lim="800000"/>
                <a:headEnd/>
                <a:tailEnd/>
              </a:ln>
            </p:spPr>
          </p:pic>
          <p:sp>
            <p:nvSpPr>
              <p:cNvPr id="94" name="Oval 89"/>
              <p:cNvSpPr>
                <a:spLocks noChangeArrowheads="1"/>
              </p:cNvSpPr>
              <p:nvPr/>
            </p:nvSpPr>
            <p:spPr bwMode="auto">
              <a:xfrm>
                <a:off x="3070" y="1726"/>
                <a:ext cx="409" cy="406"/>
              </a:xfrm>
              <a:prstGeom prst="ellipse">
                <a:avLst/>
              </a:prstGeom>
              <a:noFill/>
              <a:ln w="38100" algn="ctr">
                <a:solidFill>
                  <a:schemeClr val="tx1"/>
                </a:solidFill>
                <a:round/>
                <a:headEnd/>
                <a:tailEnd/>
              </a:ln>
            </p:spPr>
            <p:txBody>
              <a:bodyPr wrap="none" lIns="82124" tIns="41061" rIns="82124" bIns="41061" anchor="ctr"/>
              <a:lstStyle/>
              <a:p>
                <a:pPr algn="ctr">
                  <a:defRPr/>
                </a:pPr>
                <a:endParaRPr lang="en-ZA" dirty="0">
                  <a:latin typeface="+mn-lt"/>
                  <a:cs typeface="+mn-cs"/>
                </a:endParaRPr>
              </a:p>
            </p:txBody>
          </p:sp>
        </p:grpSp>
        <p:pic>
          <p:nvPicPr>
            <p:cNvPr id="89" name="Picture 90" descr="Laptopguy"/>
            <p:cNvPicPr>
              <a:picLocks noChangeAspect="1" noChangeArrowheads="1"/>
            </p:cNvPicPr>
            <p:nvPr/>
          </p:nvPicPr>
          <p:blipFill>
            <a:blip r:embed="rId20" cstate="email"/>
            <a:srcRect/>
            <a:stretch>
              <a:fillRect/>
            </a:stretch>
          </p:blipFill>
          <p:spPr bwMode="auto">
            <a:xfrm>
              <a:off x="3288" y="2358"/>
              <a:ext cx="375" cy="720"/>
            </a:xfrm>
            <a:prstGeom prst="rect">
              <a:avLst/>
            </a:prstGeom>
            <a:noFill/>
            <a:ln w="9525">
              <a:noFill/>
              <a:miter lim="800000"/>
              <a:headEnd/>
              <a:tailEnd/>
            </a:ln>
          </p:spPr>
        </p:pic>
        <p:pic>
          <p:nvPicPr>
            <p:cNvPr id="90" name="Picture 91" descr="CellWoman"/>
            <p:cNvPicPr>
              <a:picLocks noChangeAspect="1" noChangeArrowheads="1"/>
            </p:cNvPicPr>
            <p:nvPr/>
          </p:nvPicPr>
          <p:blipFill>
            <a:blip r:embed="rId21" cstate="email"/>
            <a:srcRect/>
            <a:stretch>
              <a:fillRect/>
            </a:stretch>
          </p:blipFill>
          <p:spPr bwMode="auto">
            <a:xfrm>
              <a:off x="2364" y="2432"/>
              <a:ext cx="233" cy="747"/>
            </a:xfrm>
            <a:prstGeom prst="rect">
              <a:avLst/>
            </a:prstGeom>
            <a:noFill/>
            <a:ln w="9525">
              <a:noFill/>
              <a:miter lim="800000"/>
              <a:headEnd/>
              <a:tailEnd/>
            </a:ln>
          </p:spPr>
        </p:pic>
        <p:pic>
          <p:nvPicPr>
            <p:cNvPr id="91" name="Picture 92" descr="1-076-SH%_2FGR"/>
            <p:cNvPicPr>
              <a:picLocks noChangeAspect="1" noChangeArrowheads="1"/>
            </p:cNvPicPr>
            <p:nvPr/>
          </p:nvPicPr>
          <p:blipFill>
            <a:blip r:embed="rId22" cstate="email"/>
            <a:srcRect/>
            <a:stretch>
              <a:fillRect/>
            </a:stretch>
          </p:blipFill>
          <p:spPr bwMode="auto">
            <a:xfrm>
              <a:off x="1888" y="2342"/>
              <a:ext cx="464" cy="602"/>
            </a:xfrm>
            <a:prstGeom prst="rect">
              <a:avLst/>
            </a:prstGeom>
            <a:noFill/>
            <a:ln w="9525">
              <a:noFill/>
              <a:miter lim="800000"/>
              <a:headEnd/>
              <a:tailEnd/>
            </a:ln>
          </p:spPr>
        </p:pic>
        <p:pic>
          <p:nvPicPr>
            <p:cNvPr id="92" name="Picture 93" descr="1-065-GR%_2FLO"/>
            <p:cNvPicPr>
              <a:picLocks noChangeAspect="1" noChangeArrowheads="1"/>
            </p:cNvPicPr>
            <p:nvPr/>
          </p:nvPicPr>
          <p:blipFill>
            <a:blip r:embed="rId23" cstate="email"/>
            <a:srcRect/>
            <a:stretch>
              <a:fillRect/>
            </a:stretch>
          </p:blipFill>
          <p:spPr bwMode="auto">
            <a:xfrm>
              <a:off x="2810" y="2550"/>
              <a:ext cx="396" cy="803"/>
            </a:xfrm>
            <a:prstGeom prst="rect">
              <a:avLst/>
            </a:prstGeom>
            <a:noFill/>
            <a:ln w="9525">
              <a:noFill/>
              <a:miter lim="800000"/>
              <a:headEnd/>
              <a:tailEnd/>
            </a:ln>
          </p:spPr>
        </p:pic>
      </p:grpSp>
      <p:pic>
        <p:nvPicPr>
          <p:cNvPr id="97" name="Picture 94" descr="Survallence"/>
          <p:cNvPicPr>
            <a:picLocks noChangeArrowheads="1"/>
          </p:cNvPicPr>
          <p:nvPr/>
        </p:nvPicPr>
        <p:blipFill>
          <a:blip r:embed="rId24" cstate="print"/>
          <a:srcRect/>
          <a:stretch>
            <a:fillRect/>
          </a:stretch>
        </p:blipFill>
        <p:spPr bwMode="auto">
          <a:xfrm>
            <a:off x="4864100" y="4702175"/>
            <a:ext cx="722313" cy="722313"/>
          </a:xfrm>
          <a:prstGeom prst="rect">
            <a:avLst/>
          </a:prstGeom>
          <a:noFill/>
          <a:ln w="9525">
            <a:noFill/>
            <a:miter lim="800000"/>
            <a:headEnd/>
            <a:tailEnd/>
          </a:ln>
        </p:spPr>
      </p:pic>
      <p:pic>
        <p:nvPicPr>
          <p:cNvPr id="98" name="Picture 95"/>
          <p:cNvPicPr>
            <a:picLocks noChangeArrowheads="1"/>
          </p:cNvPicPr>
          <p:nvPr/>
        </p:nvPicPr>
        <p:blipFill>
          <a:blip r:embed="rId17" cstate="print"/>
          <a:srcRect/>
          <a:stretch>
            <a:fillRect/>
          </a:stretch>
        </p:blipFill>
        <p:spPr bwMode="auto">
          <a:xfrm>
            <a:off x="2971800" y="2184400"/>
            <a:ext cx="598488" cy="558800"/>
          </a:xfrm>
          <a:prstGeom prst="rect">
            <a:avLst/>
          </a:prstGeom>
          <a:noFill/>
          <a:ln w="9525">
            <a:noFill/>
            <a:miter lim="800000"/>
            <a:headEnd/>
            <a:tailEnd/>
          </a:ln>
        </p:spPr>
      </p:pic>
      <p:grpSp>
        <p:nvGrpSpPr>
          <p:cNvPr id="99" name="Group 96"/>
          <p:cNvGrpSpPr>
            <a:grpSpLocks/>
          </p:cNvGrpSpPr>
          <p:nvPr/>
        </p:nvGrpSpPr>
        <p:grpSpPr bwMode="auto">
          <a:xfrm>
            <a:off x="6713538" y="3487738"/>
            <a:ext cx="295275" cy="304800"/>
            <a:chOff x="203" y="2606"/>
            <a:chExt cx="500" cy="492"/>
          </a:xfrm>
        </p:grpSpPr>
        <p:sp>
          <p:nvSpPr>
            <p:cNvPr id="100" name="Rectangle 97"/>
            <p:cNvSpPr>
              <a:spLocks noChangeArrowheads="1"/>
            </p:cNvSpPr>
            <p:nvPr/>
          </p:nvSpPr>
          <p:spPr bwMode="auto">
            <a:xfrm>
              <a:off x="206" y="2662"/>
              <a:ext cx="441" cy="433"/>
            </a:xfrm>
            <a:prstGeom prst="rect">
              <a:avLst/>
            </a:prstGeom>
            <a:solidFill>
              <a:srgbClr val="008CCF"/>
            </a:solidFill>
            <a:ln w="9525">
              <a:noFill/>
              <a:miter lim="800000"/>
              <a:headEnd/>
              <a:tailEnd/>
            </a:ln>
          </p:spPr>
          <p:txBody>
            <a:bodyPr/>
            <a:lstStyle/>
            <a:p>
              <a:pPr algn="ctr">
                <a:defRPr/>
              </a:pPr>
              <a:endParaRPr lang="en-ZA" dirty="0">
                <a:latin typeface="+mn-lt"/>
                <a:cs typeface="+mn-cs"/>
              </a:endParaRPr>
            </a:p>
          </p:txBody>
        </p:sp>
        <p:sp>
          <p:nvSpPr>
            <p:cNvPr id="101" name="Freeform 98"/>
            <p:cNvSpPr>
              <a:spLocks/>
            </p:cNvSpPr>
            <p:nvPr/>
          </p:nvSpPr>
          <p:spPr bwMode="auto">
            <a:xfrm>
              <a:off x="203" y="2662"/>
              <a:ext cx="3" cy="436"/>
            </a:xfrm>
            <a:custGeom>
              <a:avLst/>
              <a:gdLst>
                <a:gd name="T0" fmla="*/ 41 w 84"/>
                <a:gd name="T1" fmla="*/ 9154 h 9154"/>
                <a:gd name="T2" fmla="*/ 84 w 84"/>
                <a:gd name="T3" fmla="*/ 9112 h 9154"/>
                <a:gd name="T4" fmla="*/ 84 w 84"/>
                <a:gd name="T5" fmla="*/ 0 h 9154"/>
                <a:gd name="T6" fmla="*/ 0 w 84"/>
                <a:gd name="T7" fmla="*/ 0 h 9154"/>
                <a:gd name="T8" fmla="*/ 0 w 84"/>
                <a:gd name="T9" fmla="*/ 9112 h 9154"/>
                <a:gd name="T10" fmla="*/ 41 w 84"/>
                <a:gd name="T11" fmla="*/ 9154 h 9154"/>
                <a:gd name="T12" fmla="*/ 0 60000 65536"/>
                <a:gd name="T13" fmla="*/ 0 60000 65536"/>
                <a:gd name="T14" fmla="*/ 0 60000 65536"/>
                <a:gd name="T15" fmla="*/ 0 60000 65536"/>
                <a:gd name="T16" fmla="*/ 0 60000 65536"/>
                <a:gd name="T17" fmla="*/ 0 60000 65536"/>
                <a:gd name="T18" fmla="*/ 0 w 84"/>
                <a:gd name="T19" fmla="*/ 0 h 9154"/>
                <a:gd name="T20" fmla="*/ 84 w 84"/>
                <a:gd name="T21" fmla="*/ 9154 h 9154"/>
              </a:gdLst>
              <a:ahLst/>
              <a:cxnLst>
                <a:cxn ang="T12">
                  <a:pos x="T0" y="T1"/>
                </a:cxn>
                <a:cxn ang="T13">
                  <a:pos x="T2" y="T3"/>
                </a:cxn>
                <a:cxn ang="T14">
                  <a:pos x="T4" y="T5"/>
                </a:cxn>
                <a:cxn ang="T15">
                  <a:pos x="T6" y="T7"/>
                </a:cxn>
                <a:cxn ang="T16">
                  <a:pos x="T8" y="T9"/>
                </a:cxn>
                <a:cxn ang="T17">
                  <a:pos x="T10" y="T11"/>
                </a:cxn>
              </a:cxnLst>
              <a:rect l="T18" t="T19" r="T20" b="T21"/>
              <a:pathLst>
                <a:path w="84" h="9154">
                  <a:moveTo>
                    <a:pt x="41" y="9154"/>
                  </a:moveTo>
                  <a:lnTo>
                    <a:pt x="84" y="9112"/>
                  </a:lnTo>
                  <a:lnTo>
                    <a:pt x="84" y="0"/>
                  </a:lnTo>
                  <a:lnTo>
                    <a:pt x="0" y="0"/>
                  </a:lnTo>
                  <a:lnTo>
                    <a:pt x="0" y="9112"/>
                  </a:lnTo>
                  <a:lnTo>
                    <a:pt x="41" y="9154"/>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02" name="Freeform 99"/>
            <p:cNvSpPr>
              <a:spLocks/>
            </p:cNvSpPr>
            <p:nvPr/>
          </p:nvSpPr>
          <p:spPr bwMode="auto">
            <a:xfrm>
              <a:off x="206" y="3093"/>
              <a:ext cx="444" cy="5"/>
            </a:xfrm>
            <a:custGeom>
              <a:avLst/>
              <a:gdLst>
                <a:gd name="T0" fmla="*/ 9314 w 9314"/>
                <a:gd name="T1" fmla="*/ 42 h 84"/>
                <a:gd name="T2" fmla="*/ 9272 w 9314"/>
                <a:gd name="T3" fmla="*/ 0 h 84"/>
                <a:gd name="T4" fmla="*/ 0 w 9314"/>
                <a:gd name="T5" fmla="*/ 0 h 84"/>
                <a:gd name="T6" fmla="*/ 0 w 9314"/>
                <a:gd name="T7" fmla="*/ 84 h 84"/>
                <a:gd name="T8" fmla="*/ 9272 w 9314"/>
                <a:gd name="T9" fmla="*/ 84 h 84"/>
                <a:gd name="T10" fmla="*/ 9314 w 9314"/>
                <a:gd name="T11" fmla="*/ 42 h 84"/>
                <a:gd name="T12" fmla="*/ 0 60000 65536"/>
                <a:gd name="T13" fmla="*/ 0 60000 65536"/>
                <a:gd name="T14" fmla="*/ 0 60000 65536"/>
                <a:gd name="T15" fmla="*/ 0 60000 65536"/>
                <a:gd name="T16" fmla="*/ 0 60000 65536"/>
                <a:gd name="T17" fmla="*/ 0 60000 65536"/>
                <a:gd name="T18" fmla="*/ 0 w 9314"/>
                <a:gd name="T19" fmla="*/ 0 h 84"/>
                <a:gd name="T20" fmla="*/ 9314 w 931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9314" h="84">
                  <a:moveTo>
                    <a:pt x="9314" y="42"/>
                  </a:moveTo>
                  <a:lnTo>
                    <a:pt x="9272" y="0"/>
                  </a:lnTo>
                  <a:lnTo>
                    <a:pt x="0" y="0"/>
                  </a:lnTo>
                  <a:lnTo>
                    <a:pt x="0" y="84"/>
                  </a:lnTo>
                  <a:lnTo>
                    <a:pt x="9272" y="84"/>
                  </a:lnTo>
                  <a:lnTo>
                    <a:pt x="9314" y="4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03" name="Freeform 100"/>
            <p:cNvSpPr>
              <a:spLocks/>
            </p:cNvSpPr>
            <p:nvPr/>
          </p:nvSpPr>
          <p:spPr bwMode="auto">
            <a:xfrm>
              <a:off x="644" y="2660"/>
              <a:ext cx="5" cy="436"/>
            </a:xfrm>
            <a:custGeom>
              <a:avLst/>
              <a:gdLst>
                <a:gd name="T0" fmla="*/ 42 w 84"/>
                <a:gd name="T1" fmla="*/ 0 h 9155"/>
                <a:gd name="T2" fmla="*/ 0 w 84"/>
                <a:gd name="T3" fmla="*/ 43 h 9155"/>
                <a:gd name="T4" fmla="*/ 0 w 84"/>
                <a:gd name="T5" fmla="*/ 9155 h 9155"/>
                <a:gd name="T6" fmla="*/ 84 w 84"/>
                <a:gd name="T7" fmla="*/ 9155 h 9155"/>
                <a:gd name="T8" fmla="*/ 84 w 84"/>
                <a:gd name="T9" fmla="*/ 43 h 9155"/>
                <a:gd name="T10" fmla="*/ 42 w 84"/>
                <a:gd name="T11" fmla="*/ 0 h 9155"/>
                <a:gd name="T12" fmla="*/ 0 60000 65536"/>
                <a:gd name="T13" fmla="*/ 0 60000 65536"/>
                <a:gd name="T14" fmla="*/ 0 60000 65536"/>
                <a:gd name="T15" fmla="*/ 0 60000 65536"/>
                <a:gd name="T16" fmla="*/ 0 60000 65536"/>
                <a:gd name="T17" fmla="*/ 0 60000 65536"/>
                <a:gd name="T18" fmla="*/ 0 w 84"/>
                <a:gd name="T19" fmla="*/ 0 h 9155"/>
                <a:gd name="T20" fmla="*/ 84 w 84"/>
                <a:gd name="T21" fmla="*/ 9155 h 9155"/>
              </a:gdLst>
              <a:ahLst/>
              <a:cxnLst>
                <a:cxn ang="T12">
                  <a:pos x="T0" y="T1"/>
                </a:cxn>
                <a:cxn ang="T13">
                  <a:pos x="T2" y="T3"/>
                </a:cxn>
                <a:cxn ang="T14">
                  <a:pos x="T4" y="T5"/>
                </a:cxn>
                <a:cxn ang="T15">
                  <a:pos x="T6" y="T7"/>
                </a:cxn>
                <a:cxn ang="T16">
                  <a:pos x="T8" y="T9"/>
                </a:cxn>
                <a:cxn ang="T17">
                  <a:pos x="T10" y="T11"/>
                </a:cxn>
              </a:cxnLst>
              <a:rect l="T18" t="T19" r="T20" b="T21"/>
              <a:pathLst>
                <a:path w="84" h="9155">
                  <a:moveTo>
                    <a:pt x="42" y="0"/>
                  </a:moveTo>
                  <a:lnTo>
                    <a:pt x="0" y="43"/>
                  </a:lnTo>
                  <a:lnTo>
                    <a:pt x="0" y="9155"/>
                  </a:lnTo>
                  <a:lnTo>
                    <a:pt x="84" y="9155"/>
                  </a:lnTo>
                  <a:lnTo>
                    <a:pt x="84" y="43"/>
                  </a:lnTo>
                  <a:lnTo>
                    <a:pt x="4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04" name="Freeform 101"/>
            <p:cNvSpPr>
              <a:spLocks/>
            </p:cNvSpPr>
            <p:nvPr/>
          </p:nvSpPr>
          <p:spPr bwMode="auto">
            <a:xfrm>
              <a:off x="203" y="2660"/>
              <a:ext cx="444" cy="5"/>
            </a:xfrm>
            <a:custGeom>
              <a:avLst/>
              <a:gdLst>
                <a:gd name="T0" fmla="*/ 0 w 9313"/>
                <a:gd name="T1" fmla="*/ 43 h 85"/>
                <a:gd name="T2" fmla="*/ 41 w 9313"/>
                <a:gd name="T3" fmla="*/ 85 h 85"/>
                <a:gd name="T4" fmla="*/ 9313 w 9313"/>
                <a:gd name="T5" fmla="*/ 85 h 85"/>
                <a:gd name="T6" fmla="*/ 9313 w 9313"/>
                <a:gd name="T7" fmla="*/ 0 h 85"/>
                <a:gd name="T8" fmla="*/ 41 w 9313"/>
                <a:gd name="T9" fmla="*/ 0 h 85"/>
                <a:gd name="T10" fmla="*/ 0 w 9313"/>
                <a:gd name="T11" fmla="*/ 43 h 85"/>
                <a:gd name="T12" fmla="*/ 0 60000 65536"/>
                <a:gd name="T13" fmla="*/ 0 60000 65536"/>
                <a:gd name="T14" fmla="*/ 0 60000 65536"/>
                <a:gd name="T15" fmla="*/ 0 60000 65536"/>
                <a:gd name="T16" fmla="*/ 0 60000 65536"/>
                <a:gd name="T17" fmla="*/ 0 60000 65536"/>
                <a:gd name="T18" fmla="*/ 0 w 9313"/>
                <a:gd name="T19" fmla="*/ 0 h 85"/>
                <a:gd name="T20" fmla="*/ 9313 w 931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13" h="85">
                  <a:moveTo>
                    <a:pt x="0" y="43"/>
                  </a:moveTo>
                  <a:lnTo>
                    <a:pt x="41" y="85"/>
                  </a:lnTo>
                  <a:lnTo>
                    <a:pt x="9313" y="85"/>
                  </a:lnTo>
                  <a:lnTo>
                    <a:pt x="9313" y="0"/>
                  </a:lnTo>
                  <a:lnTo>
                    <a:pt x="41" y="0"/>
                  </a:lnTo>
                  <a:lnTo>
                    <a:pt x="0" y="4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05" name="Freeform 102"/>
            <p:cNvSpPr>
              <a:spLocks/>
            </p:cNvSpPr>
            <p:nvPr/>
          </p:nvSpPr>
          <p:spPr bwMode="auto">
            <a:xfrm>
              <a:off x="206" y="2609"/>
              <a:ext cx="495" cy="54"/>
            </a:xfrm>
            <a:custGeom>
              <a:avLst/>
              <a:gdLst>
                <a:gd name="T0" fmla="*/ 0 w 10411"/>
                <a:gd name="T1" fmla="*/ 1139 h 1139"/>
                <a:gd name="T2" fmla="*/ 1143 w 10411"/>
                <a:gd name="T3" fmla="*/ 0 h 1139"/>
                <a:gd name="T4" fmla="*/ 10411 w 10411"/>
                <a:gd name="T5" fmla="*/ 0 h 1139"/>
                <a:gd name="T6" fmla="*/ 9272 w 10411"/>
                <a:gd name="T7" fmla="*/ 1139 h 1139"/>
                <a:gd name="T8" fmla="*/ 0 w 10411"/>
                <a:gd name="T9" fmla="*/ 1139 h 1139"/>
                <a:gd name="T10" fmla="*/ 0 60000 65536"/>
                <a:gd name="T11" fmla="*/ 0 60000 65536"/>
                <a:gd name="T12" fmla="*/ 0 60000 65536"/>
                <a:gd name="T13" fmla="*/ 0 60000 65536"/>
                <a:gd name="T14" fmla="*/ 0 60000 65536"/>
                <a:gd name="T15" fmla="*/ 0 w 10411"/>
                <a:gd name="T16" fmla="*/ 0 h 1139"/>
                <a:gd name="T17" fmla="*/ 10411 w 10411"/>
                <a:gd name="T18" fmla="*/ 1139 h 1139"/>
              </a:gdLst>
              <a:ahLst/>
              <a:cxnLst>
                <a:cxn ang="T10">
                  <a:pos x="T0" y="T1"/>
                </a:cxn>
                <a:cxn ang="T11">
                  <a:pos x="T2" y="T3"/>
                </a:cxn>
                <a:cxn ang="T12">
                  <a:pos x="T4" y="T5"/>
                </a:cxn>
                <a:cxn ang="T13">
                  <a:pos x="T6" y="T7"/>
                </a:cxn>
                <a:cxn ang="T14">
                  <a:pos x="T8" y="T9"/>
                </a:cxn>
              </a:cxnLst>
              <a:rect l="T15" t="T16" r="T17" b="T18"/>
              <a:pathLst>
                <a:path w="10411" h="1139">
                  <a:moveTo>
                    <a:pt x="0" y="1139"/>
                  </a:moveTo>
                  <a:lnTo>
                    <a:pt x="1143" y="0"/>
                  </a:lnTo>
                  <a:lnTo>
                    <a:pt x="10411" y="0"/>
                  </a:lnTo>
                  <a:lnTo>
                    <a:pt x="9272" y="1139"/>
                  </a:lnTo>
                  <a:lnTo>
                    <a:pt x="0" y="1139"/>
                  </a:lnTo>
                  <a:close/>
                </a:path>
              </a:pathLst>
            </a:custGeom>
            <a:solidFill>
              <a:srgbClr val="009BDF"/>
            </a:solidFill>
            <a:ln w="9525">
              <a:noFill/>
              <a:round/>
              <a:headEnd/>
              <a:tailEnd/>
            </a:ln>
          </p:spPr>
          <p:txBody>
            <a:bodyPr/>
            <a:lstStyle/>
            <a:p>
              <a:pPr algn="ctr">
                <a:defRPr/>
              </a:pPr>
              <a:endParaRPr lang="en-ZA" dirty="0">
                <a:latin typeface="+mn-lt"/>
                <a:cs typeface="+mn-cs"/>
              </a:endParaRPr>
            </a:p>
          </p:txBody>
        </p:sp>
        <p:sp>
          <p:nvSpPr>
            <p:cNvPr id="106" name="Freeform 103"/>
            <p:cNvSpPr>
              <a:spLocks/>
            </p:cNvSpPr>
            <p:nvPr/>
          </p:nvSpPr>
          <p:spPr bwMode="auto">
            <a:xfrm>
              <a:off x="203" y="2606"/>
              <a:ext cx="59" cy="56"/>
            </a:xfrm>
            <a:custGeom>
              <a:avLst/>
              <a:gdLst>
                <a:gd name="T0" fmla="*/ 1172 w 1201"/>
                <a:gd name="T1" fmla="*/ 0 h 1211"/>
                <a:gd name="T2" fmla="*/ 1141 w 1201"/>
                <a:gd name="T3" fmla="*/ 13 h 1211"/>
                <a:gd name="T4" fmla="*/ 0 w 1201"/>
                <a:gd name="T5" fmla="*/ 1152 h 1211"/>
                <a:gd name="T6" fmla="*/ 60 w 1201"/>
                <a:gd name="T7" fmla="*/ 1211 h 1211"/>
                <a:gd name="T8" fmla="*/ 1201 w 1201"/>
                <a:gd name="T9" fmla="*/ 72 h 1211"/>
                <a:gd name="T10" fmla="*/ 1172 w 1201"/>
                <a:gd name="T11" fmla="*/ 0 h 1211"/>
                <a:gd name="T12" fmla="*/ 0 60000 65536"/>
                <a:gd name="T13" fmla="*/ 0 60000 65536"/>
                <a:gd name="T14" fmla="*/ 0 60000 65536"/>
                <a:gd name="T15" fmla="*/ 0 60000 65536"/>
                <a:gd name="T16" fmla="*/ 0 60000 65536"/>
                <a:gd name="T17" fmla="*/ 0 60000 65536"/>
                <a:gd name="T18" fmla="*/ 0 w 1201"/>
                <a:gd name="T19" fmla="*/ 0 h 1211"/>
                <a:gd name="T20" fmla="*/ 1201 w 1201"/>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201" h="1211">
                  <a:moveTo>
                    <a:pt x="1172" y="0"/>
                  </a:moveTo>
                  <a:lnTo>
                    <a:pt x="1141" y="13"/>
                  </a:lnTo>
                  <a:lnTo>
                    <a:pt x="0" y="1152"/>
                  </a:lnTo>
                  <a:lnTo>
                    <a:pt x="60" y="1211"/>
                  </a:lnTo>
                  <a:lnTo>
                    <a:pt x="1201" y="72"/>
                  </a:lnTo>
                  <a:lnTo>
                    <a:pt x="117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07" name="Freeform 104"/>
            <p:cNvSpPr>
              <a:spLocks/>
            </p:cNvSpPr>
            <p:nvPr/>
          </p:nvSpPr>
          <p:spPr bwMode="auto">
            <a:xfrm>
              <a:off x="259" y="2606"/>
              <a:ext cx="444" cy="5"/>
            </a:xfrm>
            <a:custGeom>
              <a:avLst/>
              <a:gdLst>
                <a:gd name="T0" fmla="*/ 9298 w 9298"/>
                <a:gd name="T1" fmla="*/ 72 h 85"/>
                <a:gd name="T2" fmla="*/ 9268 w 9298"/>
                <a:gd name="T3" fmla="*/ 0 h 85"/>
                <a:gd name="T4" fmla="*/ 0 w 9298"/>
                <a:gd name="T5" fmla="*/ 0 h 85"/>
                <a:gd name="T6" fmla="*/ 0 w 9298"/>
                <a:gd name="T7" fmla="*/ 85 h 85"/>
                <a:gd name="T8" fmla="*/ 9268 w 9298"/>
                <a:gd name="T9" fmla="*/ 85 h 85"/>
                <a:gd name="T10" fmla="*/ 9298 w 9298"/>
                <a:gd name="T11" fmla="*/ 72 h 85"/>
                <a:gd name="T12" fmla="*/ 0 60000 65536"/>
                <a:gd name="T13" fmla="*/ 0 60000 65536"/>
                <a:gd name="T14" fmla="*/ 0 60000 65536"/>
                <a:gd name="T15" fmla="*/ 0 60000 65536"/>
                <a:gd name="T16" fmla="*/ 0 60000 65536"/>
                <a:gd name="T17" fmla="*/ 0 60000 65536"/>
                <a:gd name="T18" fmla="*/ 0 w 9298"/>
                <a:gd name="T19" fmla="*/ 0 h 85"/>
                <a:gd name="T20" fmla="*/ 9298 w 929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298" h="85">
                  <a:moveTo>
                    <a:pt x="9298" y="72"/>
                  </a:moveTo>
                  <a:lnTo>
                    <a:pt x="9268" y="0"/>
                  </a:lnTo>
                  <a:lnTo>
                    <a:pt x="0" y="0"/>
                  </a:lnTo>
                  <a:lnTo>
                    <a:pt x="0" y="85"/>
                  </a:lnTo>
                  <a:lnTo>
                    <a:pt x="9268" y="85"/>
                  </a:lnTo>
                  <a:lnTo>
                    <a:pt x="9298" y="7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08" name="Freeform 105"/>
            <p:cNvSpPr>
              <a:spLocks/>
            </p:cNvSpPr>
            <p:nvPr/>
          </p:nvSpPr>
          <p:spPr bwMode="auto">
            <a:xfrm>
              <a:off x="644" y="2606"/>
              <a:ext cx="59" cy="59"/>
            </a:xfrm>
            <a:custGeom>
              <a:avLst/>
              <a:gdLst>
                <a:gd name="T0" fmla="*/ 30 w 1199"/>
                <a:gd name="T1" fmla="*/ 1211 h 1211"/>
                <a:gd name="T2" fmla="*/ 60 w 1199"/>
                <a:gd name="T3" fmla="*/ 1198 h 1211"/>
                <a:gd name="T4" fmla="*/ 1199 w 1199"/>
                <a:gd name="T5" fmla="*/ 59 h 1211"/>
                <a:gd name="T6" fmla="*/ 1139 w 1199"/>
                <a:gd name="T7" fmla="*/ 0 h 1211"/>
                <a:gd name="T8" fmla="*/ 0 w 1199"/>
                <a:gd name="T9" fmla="*/ 1139 h 1211"/>
                <a:gd name="T10" fmla="*/ 30 w 1199"/>
                <a:gd name="T11" fmla="*/ 1211 h 1211"/>
                <a:gd name="T12" fmla="*/ 0 60000 65536"/>
                <a:gd name="T13" fmla="*/ 0 60000 65536"/>
                <a:gd name="T14" fmla="*/ 0 60000 65536"/>
                <a:gd name="T15" fmla="*/ 0 60000 65536"/>
                <a:gd name="T16" fmla="*/ 0 60000 65536"/>
                <a:gd name="T17" fmla="*/ 0 60000 65536"/>
                <a:gd name="T18" fmla="*/ 0 w 1199"/>
                <a:gd name="T19" fmla="*/ 0 h 1211"/>
                <a:gd name="T20" fmla="*/ 1199 w 1199"/>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199" h="1211">
                  <a:moveTo>
                    <a:pt x="30" y="1211"/>
                  </a:moveTo>
                  <a:lnTo>
                    <a:pt x="60" y="1198"/>
                  </a:lnTo>
                  <a:lnTo>
                    <a:pt x="1199" y="59"/>
                  </a:lnTo>
                  <a:lnTo>
                    <a:pt x="1139" y="0"/>
                  </a:lnTo>
                  <a:lnTo>
                    <a:pt x="0" y="1139"/>
                  </a:lnTo>
                  <a:lnTo>
                    <a:pt x="30" y="121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09" name="Freeform 106"/>
            <p:cNvSpPr>
              <a:spLocks/>
            </p:cNvSpPr>
            <p:nvPr/>
          </p:nvSpPr>
          <p:spPr bwMode="auto">
            <a:xfrm>
              <a:off x="203" y="2660"/>
              <a:ext cx="444" cy="5"/>
            </a:xfrm>
            <a:custGeom>
              <a:avLst/>
              <a:gdLst>
                <a:gd name="T0" fmla="*/ 0 w 9301"/>
                <a:gd name="T1" fmla="*/ 13 h 85"/>
                <a:gd name="T2" fmla="*/ 29 w 9301"/>
                <a:gd name="T3" fmla="*/ 85 h 85"/>
                <a:gd name="T4" fmla="*/ 9301 w 9301"/>
                <a:gd name="T5" fmla="*/ 85 h 85"/>
                <a:gd name="T6" fmla="*/ 9301 w 9301"/>
                <a:gd name="T7" fmla="*/ 0 h 85"/>
                <a:gd name="T8" fmla="*/ 29 w 9301"/>
                <a:gd name="T9" fmla="*/ 0 h 85"/>
                <a:gd name="T10" fmla="*/ 0 w 9301"/>
                <a:gd name="T11" fmla="*/ 13 h 85"/>
                <a:gd name="T12" fmla="*/ 0 60000 65536"/>
                <a:gd name="T13" fmla="*/ 0 60000 65536"/>
                <a:gd name="T14" fmla="*/ 0 60000 65536"/>
                <a:gd name="T15" fmla="*/ 0 60000 65536"/>
                <a:gd name="T16" fmla="*/ 0 60000 65536"/>
                <a:gd name="T17" fmla="*/ 0 60000 65536"/>
                <a:gd name="T18" fmla="*/ 0 w 9301"/>
                <a:gd name="T19" fmla="*/ 0 h 85"/>
                <a:gd name="T20" fmla="*/ 9301 w 930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01" h="85">
                  <a:moveTo>
                    <a:pt x="0" y="13"/>
                  </a:moveTo>
                  <a:lnTo>
                    <a:pt x="29" y="85"/>
                  </a:lnTo>
                  <a:lnTo>
                    <a:pt x="9301" y="85"/>
                  </a:lnTo>
                  <a:lnTo>
                    <a:pt x="9301" y="0"/>
                  </a:lnTo>
                  <a:lnTo>
                    <a:pt x="29" y="0"/>
                  </a:lnTo>
                  <a:lnTo>
                    <a:pt x="0" y="1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10" name="Freeform 107"/>
            <p:cNvSpPr>
              <a:spLocks/>
            </p:cNvSpPr>
            <p:nvPr/>
          </p:nvSpPr>
          <p:spPr bwMode="auto">
            <a:xfrm>
              <a:off x="647" y="2609"/>
              <a:ext cx="54" cy="487"/>
            </a:xfrm>
            <a:custGeom>
              <a:avLst/>
              <a:gdLst>
                <a:gd name="T0" fmla="*/ 0 w 1139"/>
                <a:gd name="T1" fmla="*/ 1139 h 10250"/>
                <a:gd name="T2" fmla="*/ 1139 w 1139"/>
                <a:gd name="T3" fmla="*/ 0 h 10250"/>
                <a:gd name="T4" fmla="*/ 1139 w 1139"/>
                <a:gd name="T5" fmla="*/ 9109 h 10250"/>
                <a:gd name="T6" fmla="*/ 0 w 1139"/>
                <a:gd name="T7" fmla="*/ 10250 h 10250"/>
                <a:gd name="T8" fmla="*/ 0 w 1139"/>
                <a:gd name="T9" fmla="*/ 1139 h 10250"/>
                <a:gd name="T10" fmla="*/ 0 60000 65536"/>
                <a:gd name="T11" fmla="*/ 0 60000 65536"/>
                <a:gd name="T12" fmla="*/ 0 60000 65536"/>
                <a:gd name="T13" fmla="*/ 0 60000 65536"/>
                <a:gd name="T14" fmla="*/ 0 60000 65536"/>
                <a:gd name="T15" fmla="*/ 0 w 1139"/>
                <a:gd name="T16" fmla="*/ 0 h 10250"/>
                <a:gd name="T17" fmla="*/ 1139 w 1139"/>
                <a:gd name="T18" fmla="*/ 10250 h 10250"/>
              </a:gdLst>
              <a:ahLst/>
              <a:cxnLst>
                <a:cxn ang="T10">
                  <a:pos x="T0" y="T1"/>
                </a:cxn>
                <a:cxn ang="T11">
                  <a:pos x="T2" y="T3"/>
                </a:cxn>
                <a:cxn ang="T12">
                  <a:pos x="T4" y="T5"/>
                </a:cxn>
                <a:cxn ang="T13">
                  <a:pos x="T6" y="T7"/>
                </a:cxn>
                <a:cxn ang="T14">
                  <a:pos x="T8" y="T9"/>
                </a:cxn>
              </a:cxnLst>
              <a:rect l="T15" t="T16" r="T17" b="T18"/>
              <a:pathLst>
                <a:path w="1139" h="10250">
                  <a:moveTo>
                    <a:pt x="0" y="1139"/>
                  </a:moveTo>
                  <a:lnTo>
                    <a:pt x="1139" y="0"/>
                  </a:lnTo>
                  <a:lnTo>
                    <a:pt x="1139" y="9109"/>
                  </a:lnTo>
                  <a:lnTo>
                    <a:pt x="0" y="10250"/>
                  </a:lnTo>
                  <a:lnTo>
                    <a:pt x="0" y="1139"/>
                  </a:lnTo>
                  <a:close/>
                </a:path>
              </a:pathLst>
            </a:custGeom>
            <a:solidFill>
              <a:srgbClr val="00688F"/>
            </a:solidFill>
            <a:ln w="9525">
              <a:noFill/>
              <a:round/>
              <a:headEnd/>
              <a:tailEnd/>
            </a:ln>
          </p:spPr>
          <p:txBody>
            <a:bodyPr/>
            <a:lstStyle/>
            <a:p>
              <a:pPr algn="ctr">
                <a:defRPr/>
              </a:pPr>
              <a:endParaRPr lang="en-ZA" dirty="0">
                <a:latin typeface="+mn-lt"/>
                <a:cs typeface="+mn-cs"/>
              </a:endParaRPr>
            </a:p>
          </p:txBody>
        </p:sp>
        <p:sp>
          <p:nvSpPr>
            <p:cNvPr id="111" name="Freeform 108"/>
            <p:cNvSpPr>
              <a:spLocks/>
            </p:cNvSpPr>
            <p:nvPr/>
          </p:nvSpPr>
          <p:spPr bwMode="auto">
            <a:xfrm>
              <a:off x="644" y="2606"/>
              <a:ext cx="59" cy="56"/>
            </a:xfrm>
            <a:custGeom>
              <a:avLst/>
              <a:gdLst>
                <a:gd name="T0" fmla="*/ 1212 w 1212"/>
                <a:gd name="T1" fmla="*/ 30 h 1198"/>
                <a:gd name="T2" fmla="*/ 1139 w 1212"/>
                <a:gd name="T3" fmla="*/ 0 h 1198"/>
                <a:gd name="T4" fmla="*/ 0 w 1212"/>
                <a:gd name="T5" fmla="*/ 1139 h 1198"/>
                <a:gd name="T6" fmla="*/ 60 w 1212"/>
                <a:gd name="T7" fmla="*/ 1198 h 1198"/>
                <a:gd name="T8" fmla="*/ 1199 w 1212"/>
                <a:gd name="T9" fmla="*/ 59 h 1198"/>
                <a:gd name="T10" fmla="*/ 1212 w 1212"/>
                <a:gd name="T11" fmla="*/ 30 h 1198"/>
                <a:gd name="T12" fmla="*/ 0 60000 65536"/>
                <a:gd name="T13" fmla="*/ 0 60000 65536"/>
                <a:gd name="T14" fmla="*/ 0 60000 65536"/>
                <a:gd name="T15" fmla="*/ 0 60000 65536"/>
                <a:gd name="T16" fmla="*/ 0 60000 65536"/>
                <a:gd name="T17" fmla="*/ 0 60000 65536"/>
                <a:gd name="T18" fmla="*/ 0 w 1212"/>
                <a:gd name="T19" fmla="*/ 0 h 1198"/>
                <a:gd name="T20" fmla="*/ 1212 w 1212"/>
                <a:gd name="T21" fmla="*/ 1198 h 1198"/>
              </a:gdLst>
              <a:ahLst/>
              <a:cxnLst>
                <a:cxn ang="T12">
                  <a:pos x="T0" y="T1"/>
                </a:cxn>
                <a:cxn ang="T13">
                  <a:pos x="T2" y="T3"/>
                </a:cxn>
                <a:cxn ang="T14">
                  <a:pos x="T4" y="T5"/>
                </a:cxn>
                <a:cxn ang="T15">
                  <a:pos x="T6" y="T7"/>
                </a:cxn>
                <a:cxn ang="T16">
                  <a:pos x="T8" y="T9"/>
                </a:cxn>
                <a:cxn ang="T17">
                  <a:pos x="T10" y="T11"/>
                </a:cxn>
              </a:cxnLst>
              <a:rect l="T18" t="T19" r="T20" b="T21"/>
              <a:pathLst>
                <a:path w="1212" h="1198">
                  <a:moveTo>
                    <a:pt x="1212" y="30"/>
                  </a:moveTo>
                  <a:lnTo>
                    <a:pt x="1139" y="0"/>
                  </a:lnTo>
                  <a:lnTo>
                    <a:pt x="0" y="1139"/>
                  </a:lnTo>
                  <a:lnTo>
                    <a:pt x="60" y="1198"/>
                  </a:lnTo>
                  <a:lnTo>
                    <a:pt x="1199" y="59"/>
                  </a:lnTo>
                  <a:lnTo>
                    <a:pt x="1212" y="3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12" name="Freeform 109"/>
            <p:cNvSpPr>
              <a:spLocks/>
            </p:cNvSpPr>
            <p:nvPr/>
          </p:nvSpPr>
          <p:spPr bwMode="auto">
            <a:xfrm>
              <a:off x="700" y="2609"/>
              <a:ext cx="3" cy="436"/>
            </a:xfrm>
            <a:custGeom>
              <a:avLst/>
              <a:gdLst>
                <a:gd name="T0" fmla="*/ 72 w 85"/>
                <a:gd name="T1" fmla="*/ 9138 h 9138"/>
                <a:gd name="T2" fmla="*/ 85 w 85"/>
                <a:gd name="T3" fmla="*/ 9109 h 9138"/>
                <a:gd name="T4" fmla="*/ 85 w 85"/>
                <a:gd name="T5" fmla="*/ 0 h 9138"/>
                <a:gd name="T6" fmla="*/ 0 w 85"/>
                <a:gd name="T7" fmla="*/ 0 h 9138"/>
                <a:gd name="T8" fmla="*/ 0 w 85"/>
                <a:gd name="T9" fmla="*/ 9109 h 9138"/>
                <a:gd name="T10" fmla="*/ 72 w 85"/>
                <a:gd name="T11" fmla="*/ 9138 h 9138"/>
                <a:gd name="T12" fmla="*/ 0 60000 65536"/>
                <a:gd name="T13" fmla="*/ 0 60000 65536"/>
                <a:gd name="T14" fmla="*/ 0 60000 65536"/>
                <a:gd name="T15" fmla="*/ 0 60000 65536"/>
                <a:gd name="T16" fmla="*/ 0 60000 65536"/>
                <a:gd name="T17" fmla="*/ 0 60000 65536"/>
                <a:gd name="T18" fmla="*/ 0 w 85"/>
                <a:gd name="T19" fmla="*/ 0 h 9138"/>
                <a:gd name="T20" fmla="*/ 85 w 85"/>
                <a:gd name="T21" fmla="*/ 9138 h 9138"/>
              </a:gdLst>
              <a:ahLst/>
              <a:cxnLst>
                <a:cxn ang="T12">
                  <a:pos x="T0" y="T1"/>
                </a:cxn>
                <a:cxn ang="T13">
                  <a:pos x="T2" y="T3"/>
                </a:cxn>
                <a:cxn ang="T14">
                  <a:pos x="T4" y="T5"/>
                </a:cxn>
                <a:cxn ang="T15">
                  <a:pos x="T6" y="T7"/>
                </a:cxn>
                <a:cxn ang="T16">
                  <a:pos x="T8" y="T9"/>
                </a:cxn>
                <a:cxn ang="T17">
                  <a:pos x="T10" y="T11"/>
                </a:cxn>
              </a:cxnLst>
              <a:rect l="T18" t="T19" r="T20" b="T21"/>
              <a:pathLst>
                <a:path w="85" h="9138">
                  <a:moveTo>
                    <a:pt x="72" y="9138"/>
                  </a:moveTo>
                  <a:lnTo>
                    <a:pt x="85" y="9109"/>
                  </a:lnTo>
                  <a:lnTo>
                    <a:pt x="85" y="0"/>
                  </a:lnTo>
                  <a:lnTo>
                    <a:pt x="0" y="0"/>
                  </a:lnTo>
                  <a:lnTo>
                    <a:pt x="0" y="9109"/>
                  </a:lnTo>
                  <a:lnTo>
                    <a:pt x="72" y="9138"/>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13" name="Freeform 110"/>
            <p:cNvSpPr>
              <a:spLocks/>
            </p:cNvSpPr>
            <p:nvPr/>
          </p:nvSpPr>
          <p:spPr bwMode="auto">
            <a:xfrm>
              <a:off x="644" y="3039"/>
              <a:ext cx="59" cy="59"/>
            </a:xfrm>
            <a:custGeom>
              <a:avLst/>
              <a:gdLst>
                <a:gd name="T0" fmla="*/ 0 w 1211"/>
                <a:gd name="T1" fmla="*/ 1171 h 1201"/>
                <a:gd name="T2" fmla="*/ 72 w 1211"/>
                <a:gd name="T3" fmla="*/ 1201 h 1201"/>
                <a:gd name="T4" fmla="*/ 1211 w 1211"/>
                <a:gd name="T5" fmla="*/ 59 h 1201"/>
                <a:gd name="T6" fmla="*/ 1151 w 1211"/>
                <a:gd name="T7" fmla="*/ 0 h 1201"/>
                <a:gd name="T8" fmla="*/ 12 w 1211"/>
                <a:gd name="T9" fmla="*/ 1142 h 1201"/>
                <a:gd name="T10" fmla="*/ 0 w 1211"/>
                <a:gd name="T11" fmla="*/ 1171 h 1201"/>
                <a:gd name="T12" fmla="*/ 0 60000 65536"/>
                <a:gd name="T13" fmla="*/ 0 60000 65536"/>
                <a:gd name="T14" fmla="*/ 0 60000 65536"/>
                <a:gd name="T15" fmla="*/ 0 60000 65536"/>
                <a:gd name="T16" fmla="*/ 0 60000 65536"/>
                <a:gd name="T17" fmla="*/ 0 60000 65536"/>
                <a:gd name="T18" fmla="*/ 0 w 1211"/>
                <a:gd name="T19" fmla="*/ 0 h 1201"/>
                <a:gd name="T20" fmla="*/ 1211 w 1211"/>
                <a:gd name="T21" fmla="*/ 1201 h 1201"/>
              </a:gdLst>
              <a:ahLst/>
              <a:cxnLst>
                <a:cxn ang="T12">
                  <a:pos x="T0" y="T1"/>
                </a:cxn>
                <a:cxn ang="T13">
                  <a:pos x="T2" y="T3"/>
                </a:cxn>
                <a:cxn ang="T14">
                  <a:pos x="T4" y="T5"/>
                </a:cxn>
                <a:cxn ang="T15">
                  <a:pos x="T6" y="T7"/>
                </a:cxn>
                <a:cxn ang="T16">
                  <a:pos x="T8" y="T9"/>
                </a:cxn>
                <a:cxn ang="T17">
                  <a:pos x="T10" y="T11"/>
                </a:cxn>
              </a:cxnLst>
              <a:rect l="T18" t="T19" r="T20" b="T21"/>
              <a:pathLst>
                <a:path w="1211" h="1201">
                  <a:moveTo>
                    <a:pt x="0" y="1171"/>
                  </a:moveTo>
                  <a:lnTo>
                    <a:pt x="72" y="1201"/>
                  </a:lnTo>
                  <a:lnTo>
                    <a:pt x="1211" y="59"/>
                  </a:lnTo>
                  <a:lnTo>
                    <a:pt x="1151" y="0"/>
                  </a:lnTo>
                  <a:lnTo>
                    <a:pt x="12" y="1142"/>
                  </a:lnTo>
                  <a:lnTo>
                    <a:pt x="0" y="117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14" name="Freeform 111"/>
            <p:cNvSpPr>
              <a:spLocks/>
            </p:cNvSpPr>
            <p:nvPr/>
          </p:nvSpPr>
          <p:spPr bwMode="auto">
            <a:xfrm>
              <a:off x="644" y="2660"/>
              <a:ext cx="5" cy="436"/>
            </a:xfrm>
            <a:custGeom>
              <a:avLst/>
              <a:gdLst>
                <a:gd name="T0" fmla="*/ 12 w 84"/>
                <a:gd name="T1" fmla="*/ 0 h 9141"/>
                <a:gd name="T2" fmla="*/ 0 w 84"/>
                <a:gd name="T3" fmla="*/ 30 h 9141"/>
                <a:gd name="T4" fmla="*/ 0 w 84"/>
                <a:gd name="T5" fmla="*/ 9141 h 9141"/>
                <a:gd name="T6" fmla="*/ 84 w 84"/>
                <a:gd name="T7" fmla="*/ 9141 h 9141"/>
                <a:gd name="T8" fmla="*/ 84 w 84"/>
                <a:gd name="T9" fmla="*/ 30 h 9141"/>
                <a:gd name="T10" fmla="*/ 12 w 84"/>
                <a:gd name="T11" fmla="*/ 0 h 9141"/>
                <a:gd name="T12" fmla="*/ 0 60000 65536"/>
                <a:gd name="T13" fmla="*/ 0 60000 65536"/>
                <a:gd name="T14" fmla="*/ 0 60000 65536"/>
                <a:gd name="T15" fmla="*/ 0 60000 65536"/>
                <a:gd name="T16" fmla="*/ 0 60000 65536"/>
                <a:gd name="T17" fmla="*/ 0 60000 65536"/>
                <a:gd name="T18" fmla="*/ 0 w 84"/>
                <a:gd name="T19" fmla="*/ 0 h 9141"/>
                <a:gd name="T20" fmla="*/ 84 w 84"/>
                <a:gd name="T21" fmla="*/ 9141 h 9141"/>
              </a:gdLst>
              <a:ahLst/>
              <a:cxnLst>
                <a:cxn ang="T12">
                  <a:pos x="T0" y="T1"/>
                </a:cxn>
                <a:cxn ang="T13">
                  <a:pos x="T2" y="T3"/>
                </a:cxn>
                <a:cxn ang="T14">
                  <a:pos x="T4" y="T5"/>
                </a:cxn>
                <a:cxn ang="T15">
                  <a:pos x="T6" y="T7"/>
                </a:cxn>
                <a:cxn ang="T16">
                  <a:pos x="T8" y="T9"/>
                </a:cxn>
                <a:cxn ang="T17">
                  <a:pos x="T10" y="T11"/>
                </a:cxn>
              </a:cxnLst>
              <a:rect l="T18" t="T19" r="T20" b="T21"/>
              <a:pathLst>
                <a:path w="84" h="9141">
                  <a:moveTo>
                    <a:pt x="12" y="0"/>
                  </a:moveTo>
                  <a:lnTo>
                    <a:pt x="0" y="30"/>
                  </a:lnTo>
                  <a:lnTo>
                    <a:pt x="0" y="9141"/>
                  </a:lnTo>
                  <a:lnTo>
                    <a:pt x="84" y="9141"/>
                  </a:lnTo>
                  <a:lnTo>
                    <a:pt x="84" y="30"/>
                  </a:lnTo>
                  <a:lnTo>
                    <a:pt x="1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15" name="Freeform 112"/>
            <p:cNvSpPr>
              <a:spLocks/>
            </p:cNvSpPr>
            <p:nvPr/>
          </p:nvSpPr>
          <p:spPr bwMode="auto">
            <a:xfrm>
              <a:off x="222" y="2839"/>
              <a:ext cx="153" cy="67"/>
            </a:xfrm>
            <a:custGeom>
              <a:avLst/>
              <a:gdLst>
                <a:gd name="T0" fmla="*/ 3238 w 3238"/>
                <a:gd name="T1" fmla="*/ 348 h 1423"/>
                <a:gd name="T2" fmla="*/ 717 w 3238"/>
                <a:gd name="T3" fmla="*/ 348 h 1423"/>
                <a:gd name="T4" fmla="*/ 717 w 3238"/>
                <a:gd name="T5" fmla="*/ 0 h 1423"/>
                <a:gd name="T6" fmla="*/ 0 w 3238"/>
                <a:gd name="T7" fmla="*/ 706 h 1423"/>
                <a:gd name="T8" fmla="*/ 717 w 3238"/>
                <a:gd name="T9" fmla="*/ 1423 h 1423"/>
                <a:gd name="T10" fmla="*/ 717 w 3238"/>
                <a:gd name="T11" fmla="*/ 1065 h 1423"/>
                <a:gd name="T12" fmla="*/ 3238 w 3238"/>
                <a:gd name="T13" fmla="*/ 1065 h 1423"/>
                <a:gd name="T14" fmla="*/ 3238 w 3238"/>
                <a:gd name="T15" fmla="*/ 348 h 1423"/>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3"/>
                <a:gd name="T26" fmla="*/ 3238 w 3238"/>
                <a:gd name="T27" fmla="*/ 1423 h 1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3">
                  <a:moveTo>
                    <a:pt x="3238" y="348"/>
                  </a:moveTo>
                  <a:lnTo>
                    <a:pt x="717" y="348"/>
                  </a:lnTo>
                  <a:lnTo>
                    <a:pt x="717" y="0"/>
                  </a:lnTo>
                  <a:lnTo>
                    <a:pt x="0" y="706"/>
                  </a:lnTo>
                  <a:lnTo>
                    <a:pt x="717" y="1423"/>
                  </a:lnTo>
                  <a:lnTo>
                    <a:pt x="717" y="1065"/>
                  </a:lnTo>
                  <a:lnTo>
                    <a:pt x="3238" y="1065"/>
                  </a:lnTo>
                  <a:lnTo>
                    <a:pt x="3238" y="34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16" name="Freeform 113"/>
            <p:cNvSpPr>
              <a:spLocks/>
            </p:cNvSpPr>
            <p:nvPr/>
          </p:nvSpPr>
          <p:spPr bwMode="auto">
            <a:xfrm>
              <a:off x="278" y="2734"/>
              <a:ext cx="121" cy="123"/>
            </a:xfrm>
            <a:custGeom>
              <a:avLst/>
              <a:gdLst>
                <a:gd name="T0" fmla="*/ 2543 w 2543"/>
                <a:gd name="T1" fmla="*/ 2026 h 2532"/>
                <a:gd name="T2" fmla="*/ 760 w 2543"/>
                <a:gd name="T3" fmla="*/ 243 h 2532"/>
                <a:gd name="T4" fmla="*/ 1006 w 2543"/>
                <a:gd name="T5" fmla="*/ 18 h 2532"/>
                <a:gd name="T6" fmla="*/ 0 w 2543"/>
                <a:gd name="T7" fmla="*/ 0 h 2532"/>
                <a:gd name="T8" fmla="*/ 0 w 2543"/>
                <a:gd name="T9" fmla="*/ 1003 h 2532"/>
                <a:gd name="T10" fmla="*/ 253 w 2543"/>
                <a:gd name="T11" fmla="*/ 750 h 2532"/>
                <a:gd name="T12" fmla="*/ 2036 w 2543"/>
                <a:gd name="T13" fmla="*/ 2532 h 2532"/>
                <a:gd name="T14" fmla="*/ 2543 w 2543"/>
                <a:gd name="T15" fmla="*/ 2026 h 2532"/>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2"/>
                <a:gd name="T26" fmla="*/ 2543 w 2543"/>
                <a:gd name="T27" fmla="*/ 2532 h 25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2">
                  <a:moveTo>
                    <a:pt x="2543" y="2026"/>
                  </a:moveTo>
                  <a:lnTo>
                    <a:pt x="760" y="243"/>
                  </a:lnTo>
                  <a:lnTo>
                    <a:pt x="1006" y="18"/>
                  </a:lnTo>
                  <a:lnTo>
                    <a:pt x="0" y="0"/>
                  </a:lnTo>
                  <a:lnTo>
                    <a:pt x="0" y="1003"/>
                  </a:lnTo>
                  <a:lnTo>
                    <a:pt x="253" y="750"/>
                  </a:lnTo>
                  <a:lnTo>
                    <a:pt x="2036" y="2532"/>
                  </a:lnTo>
                  <a:lnTo>
                    <a:pt x="2543" y="202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17" name="Freeform 114"/>
            <p:cNvSpPr>
              <a:spLocks/>
            </p:cNvSpPr>
            <p:nvPr/>
          </p:nvSpPr>
          <p:spPr bwMode="auto">
            <a:xfrm>
              <a:off x="383" y="2678"/>
              <a:ext cx="67" cy="154"/>
            </a:xfrm>
            <a:custGeom>
              <a:avLst/>
              <a:gdLst>
                <a:gd name="T0" fmla="*/ 1075 w 1424"/>
                <a:gd name="T1" fmla="*/ 3238 h 3238"/>
                <a:gd name="T2" fmla="*/ 1075 w 1424"/>
                <a:gd name="T3" fmla="*/ 717 h 3238"/>
                <a:gd name="T4" fmla="*/ 1424 w 1424"/>
                <a:gd name="T5" fmla="*/ 717 h 3238"/>
                <a:gd name="T6" fmla="*/ 717 w 1424"/>
                <a:gd name="T7" fmla="*/ 0 h 3238"/>
                <a:gd name="T8" fmla="*/ 0 w 1424"/>
                <a:gd name="T9" fmla="*/ 717 h 3238"/>
                <a:gd name="T10" fmla="*/ 358 w 1424"/>
                <a:gd name="T11" fmla="*/ 717 h 3238"/>
                <a:gd name="T12" fmla="*/ 358 w 1424"/>
                <a:gd name="T13" fmla="*/ 3238 h 3238"/>
                <a:gd name="T14" fmla="*/ 1075 w 1424"/>
                <a:gd name="T15" fmla="*/ 3238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1075" y="3238"/>
                  </a:moveTo>
                  <a:lnTo>
                    <a:pt x="1075" y="717"/>
                  </a:lnTo>
                  <a:lnTo>
                    <a:pt x="1424" y="717"/>
                  </a:lnTo>
                  <a:lnTo>
                    <a:pt x="717" y="0"/>
                  </a:lnTo>
                  <a:lnTo>
                    <a:pt x="0" y="717"/>
                  </a:lnTo>
                  <a:lnTo>
                    <a:pt x="358" y="717"/>
                  </a:lnTo>
                  <a:lnTo>
                    <a:pt x="358" y="3238"/>
                  </a:lnTo>
                  <a:lnTo>
                    <a:pt x="1075" y="323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18" name="Freeform 115"/>
            <p:cNvSpPr>
              <a:spLocks/>
            </p:cNvSpPr>
            <p:nvPr/>
          </p:nvSpPr>
          <p:spPr bwMode="auto">
            <a:xfrm>
              <a:off x="434" y="2734"/>
              <a:ext cx="121" cy="123"/>
            </a:xfrm>
            <a:custGeom>
              <a:avLst/>
              <a:gdLst>
                <a:gd name="T0" fmla="*/ 507 w 2533"/>
                <a:gd name="T1" fmla="*/ 2544 h 2544"/>
                <a:gd name="T2" fmla="*/ 2290 w 2533"/>
                <a:gd name="T3" fmla="*/ 761 h 2544"/>
                <a:gd name="T4" fmla="*/ 2525 w 2533"/>
                <a:gd name="T5" fmla="*/ 1008 h 2544"/>
                <a:gd name="T6" fmla="*/ 2533 w 2533"/>
                <a:gd name="T7" fmla="*/ 0 h 2544"/>
                <a:gd name="T8" fmla="*/ 1529 w 2533"/>
                <a:gd name="T9" fmla="*/ 0 h 2544"/>
                <a:gd name="T10" fmla="*/ 1782 w 2533"/>
                <a:gd name="T11" fmla="*/ 255 h 2544"/>
                <a:gd name="T12" fmla="*/ 0 w 2533"/>
                <a:gd name="T13" fmla="*/ 2037 h 2544"/>
                <a:gd name="T14" fmla="*/ 507 w 2533"/>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3"/>
                <a:gd name="T25" fmla="*/ 0 h 2544"/>
                <a:gd name="T26" fmla="*/ 2533 w 2533"/>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3" h="2544">
                  <a:moveTo>
                    <a:pt x="507" y="2544"/>
                  </a:moveTo>
                  <a:lnTo>
                    <a:pt x="2290" y="761"/>
                  </a:lnTo>
                  <a:lnTo>
                    <a:pt x="2525" y="1008"/>
                  </a:lnTo>
                  <a:lnTo>
                    <a:pt x="2533" y="0"/>
                  </a:lnTo>
                  <a:lnTo>
                    <a:pt x="1529" y="0"/>
                  </a:lnTo>
                  <a:lnTo>
                    <a:pt x="1782" y="255"/>
                  </a:lnTo>
                  <a:lnTo>
                    <a:pt x="0" y="2037"/>
                  </a:lnTo>
                  <a:lnTo>
                    <a:pt x="507" y="2544"/>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19" name="Freeform 116"/>
            <p:cNvSpPr>
              <a:spLocks/>
            </p:cNvSpPr>
            <p:nvPr/>
          </p:nvSpPr>
          <p:spPr bwMode="auto">
            <a:xfrm>
              <a:off x="458" y="2839"/>
              <a:ext cx="156" cy="67"/>
            </a:xfrm>
            <a:custGeom>
              <a:avLst/>
              <a:gdLst>
                <a:gd name="T0" fmla="*/ 0 w 3238"/>
                <a:gd name="T1" fmla="*/ 1076 h 1425"/>
                <a:gd name="T2" fmla="*/ 2520 w 3238"/>
                <a:gd name="T3" fmla="*/ 1076 h 1425"/>
                <a:gd name="T4" fmla="*/ 2520 w 3238"/>
                <a:gd name="T5" fmla="*/ 1425 h 1425"/>
                <a:gd name="T6" fmla="*/ 3238 w 3238"/>
                <a:gd name="T7" fmla="*/ 717 h 1425"/>
                <a:gd name="T8" fmla="*/ 2520 w 3238"/>
                <a:gd name="T9" fmla="*/ 0 h 1425"/>
                <a:gd name="T10" fmla="*/ 2520 w 3238"/>
                <a:gd name="T11" fmla="*/ 358 h 1425"/>
                <a:gd name="T12" fmla="*/ 0 w 3238"/>
                <a:gd name="T13" fmla="*/ 358 h 1425"/>
                <a:gd name="T14" fmla="*/ 0 w 3238"/>
                <a:gd name="T15" fmla="*/ 1076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5"/>
                <a:gd name="T26" fmla="*/ 3238 w 3238"/>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5">
                  <a:moveTo>
                    <a:pt x="0" y="1076"/>
                  </a:moveTo>
                  <a:lnTo>
                    <a:pt x="2520" y="1076"/>
                  </a:lnTo>
                  <a:lnTo>
                    <a:pt x="2520" y="1425"/>
                  </a:lnTo>
                  <a:lnTo>
                    <a:pt x="3238" y="717"/>
                  </a:lnTo>
                  <a:lnTo>
                    <a:pt x="2520" y="0"/>
                  </a:lnTo>
                  <a:lnTo>
                    <a:pt x="2520" y="358"/>
                  </a:lnTo>
                  <a:lnTo>
                    <a:pt x="0" y="358"/>
                  </a:lnTo>
                  <a:lnTo>
                    <a:pt x="0" y="107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20" name="Freeform 117"/>
            <p:cNvSpPr>
              <a:spLocks/>
            </p:cNvSpPr>
            <p:nvPr/>
          </p:nvSpPr>
          <p:spPr bwMode="auto">
            <a:xfrm>
              <a:off x="434" y="2890"/>
              <a:ext cx="121" cy="120"/>
            </a:xfrm>
            <a:custGeom>
              <a:avLst/>
              <a:gdLst>
                <a:gd name="T0" fmla="*/ 0 w 2544"/>
                <a:gd name="T1" fmla="*/ 508 h 2525"/>
                <a:gd name="T2" fmla="*/ 1783 w 2544"/>
                <a:gd name="T3" fmla="*/ 2290 h 2525"/>
                <a:gd name="T4" fmla="*/ 1537 w 2544"/>
                <a:gd name="T5" fmla="*/ 2525 h 2525"/>
                <a:gd name="T6" fmla="*/ 2544 w 2544"/>
                <a:gd name="T7" fmla="*/ 2512 h 2525"/>
                <a:gd name="T8" fmla="*/ 2544 w 2544"/>
                <a:gd name="T9" fmla="*/ 1529 h 2525"/>
                <a:gd name="T10" fmla="*/ 2290 w 2544"/>
                <a:gd name="T11" fmla="*/ 1782 h 2525"/>
                <a:gd name="T12" fmla="*/ 508 w 2544"/>
                <a:gd name="T13" fmla="*/ 0 h 2525"/>
                <a:gd name="T14" fmla="*/ 0 w 2544"/>
                <a:gd name="T15" fmla="*/ 508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8"/>
                  </a:moveTo>
                  <a:lnTo>
                    <a:pt x="1783" y="2290"/>
                  </a:lnTo>
                  <a:lnTo>
                    <a:pt x="1537" y="2525"/>
                  </a:lnTo>
                  <a:lnTo>
                    <a:pt x="2544" y="2512"/>
                  </a:lnTo>
                  <a:lnTo>
                    <a:pt x="2544" y="1529"/>
                  </a:lnTo>
                  <a:lnTo>
                    <a:pt x="2290" y="1782"/>
                  </a:lnTo>
                  <a:lnTo>
                    <a:pt x="508" y="0"/>
                  </a:lnTo>
                  <a:lnTo>
                    <a:pt x="0" y="50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21" name="Freeform 118"/>
            <p:cNvSpPr>
              <a:spLocks/>
            </p:cNvSpPr>
            <p:nvPr/>
          </p:nvSpPr>
          <p:spPr bwMode="auto">
            <a:xfrm>
              <a:off x="383" y="2914"/>
              <a:ext cx="67" cy="154"/>
            </a:xfrm>
            <a:custGeom>
              <a:avLst/>
              <a:gdLst>
                <a:gd name="T0" fmla="*/ 348 w 1424"/>
                <a:gd name="T1" fmla="*/ 0 h 3238"/>
                <a:gd name="T2" fmla="*/ 348 w 1424"/>
                <a:gd name="T3" fmla="*/ 2521 h 3238"/>
                <a:gd name="T4" fmla="*/ 0 w 1424"/>
                <a:gd name="T5" fmla="*/ 2521 h 3238"/>
                <a:gd name="T6" fmla="*/ 707 w 1424"/>
                <a:gd name="T7" fmla="*/ 3238 h 3238"/>
                <a:gd name="T8" fmla="*/ 1424 w 1424"/>
                <a:gd name="T9" fmla="*/ 2521 h 3238"/>
                <a:gd name="T10" fmla="*/ 1065 w 1424"/>
                <a:gd name="T11" fmla="*/ 2521 h 3238"/>
                <a:gd name="T12" fmla="*/ 1065 w 1424"/>
                <a:gd name="T13" fmla="*/ 0 h 3238"/>
                <a:gd name="T14" fmla="*/ 348 w 1424"/>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348" y="0"/>
                  </a:moveTo>
                  <a:lnTo>
                    <a:pt x="348" y="2521"/>
                  </a:lnTo>
                  <a:lnTo>
                    <a:pt x="0" y="2521"/>
                  </a:lnTo>
                  <a:lnTo>
                    <a:pt x="707" y="3238"/>
                  </a:lnTo>
                  <a:lnTo>
                    <a:pt x="1424" y="2521"/>
                  </a:lnTo>
                  <a:lnTo>
                    <a:pt x="1065" y="2521"/>
                  </a:lnTo>
                  <a:lnTo>
                    <a:pt x="1065" y="0"/>
                  </a:lnTo>
                  <a:lnTo>
                    <a:pt x="348"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22" name="Freeform 119"/>
            <p:cNvSpPr>
              <a:spLocks/>
            </p:cNvSpPr>
            <p:nvPr/>
          </p:nvSpPr>
          <p:spPr bwMode="auto">
            <a:xfrm>
              <a:off x="281" y="2890"/>
              <a:ext cx="118" cy="120"/>
            </a:xfrm>
            <a:custGeom>
              <a:avLst/>
              <a:gdLst>
                <a:gd name="T0" fmla="*/ 2029 w 2536"/>
                <a:gd name="T1" fmla="*/ 0 h 2543"/>
                <a:gd name="T2" fmla="*/ 246 w 2536"/>
                <a:gd name="T3" fmla="*/ 1782 h 2543"/>
                <a:gd name="T4" fmla="*/ 0 w 2536"/>
                <a:gd name="T5" fmla="*/ 1536 h 2543"/>
                <a:gd name="T6" fmla="*/ 3 w 2536"/>
                <a:gd name="T7" fmla="*/ 2543 h 2543"/>
                <a:gd name="T8" fmla="*/ 1007 w 2536"/>
                <a:gd name="T9" fmla="*/ 2543 h 2543"/>
                <a:gd name="T10" fmla="*/ 753 w 2536"/>
                <a:gd name="T11" fmla="*/ 2290 h 2543"/>
                <a:gd name="T12" fmla="*/ 2536 w 2536"/>
                <a:gd name="T13" fmla="*/ 507 h 2543"/>
                <a:gd name="T14" fmla="*/ 2029 w 2536"/>
                <a:gd name="T15" fmla="*/ 0 h 2543"/>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3"/>
                <a:gd name="T26" fmla="*/ 2536 w 2536"/>
                <a:gd name="T27" fmla="*/ 2543 h 2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3">
                  <a:moveTo>
                    <a:pt x="2029" y="0"/>
                  </a:moveTo>
                  <a:lnTo>
                    <a:pt x="246" y="1782"/>
                  </a:lnTo>
                  <a:lnTo>
                    <a:pt x="0" y="1536"/>
                  </a:lnTo>
                  <a:lnTo>
                    <a:pt x="3" y="2543"/>
                  </a:lnTo>
                  <a:lnTo>
                    <a:pt x="1007" y="2543"/>
                  </a:lnTo>
                  <a:lnTo>
                    <a:pt x="753" y="2290"/>
                  </a:lnTo>
                  <a:lnTo>
                    <a:pt x="2536" y="507"/>
                  </a:lnTo>
                  <a:lnTo>
                    <a:pt x="2029"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23" name="Freeform 120"/>
            <p:cNvSpPr>
              <a:spLocks/>
            </p:cNvSpPr>
            <p:nvPr/>
          </p:nvSpPr>
          <p:spPr bwMode="auto">
            <a:xfrm>
              <a:off x="227" y="2842"/>
              <a:ext cx="153" cy="69"/>
            </a:xfrm>
            <a:custGeom>
              <a:avLst/>
              <a:gdLst>
                <a:gd name="T0" fmla="*/ 3238 w 3238"/>
                <a:gd name="T1" fmla="*/ 348 h 1424"/>
                <a:gd name="T2" fmla="*/ 717 w 3238"/>
                <a:gd name="T3" fmla="*/ 348 h 1424"/>
                <a:gd name="T4" fmla="*/ 717 w 3238"/>
                <a:gd name="T5" fmla="*/ 0 h 1424"/>
                <a:gd name="T6" fmla="*/ 0 w 3238"/>
                <a:gd name="T7" fmla="*/ 707 h 1424"/>
                <a:gd name="T8" fmla="*/ 717 w 3238"/>
                <a:gd name="T9" fmla="*/ 1424 h 1424"/>
                <a:gd name="T10" fmla="*/ 717 w 3238"/>
                <a:gd name="T11" fmla="*/ 1065 h 1424"/>
                <a:gd name="T12" fmla="*/ 3238 w 3238"/>
                <a:gd name="T13" fmla="*/ 1065 h 1424"/>
                <a:gd name="T14" fmla="*/ 3238 w 3238"/>
                <a:gd name="T15" fmla="*/ 348 h 1424"/>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4"/>
                <a:gd name="T26" fmla="*/ 3238 w 3238"/>
                <a:gd name="T27" fmla="*/ 1424 h 1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4">
                  <a:moveTo>
                    <a:pt x="3238" y="348"/>
                  </a:moveTo>
                  <a:lnTo>
                    <a:pt x="717" y="348"/>
                  </a:lnTo>
                  <a:lnTo>
                    <a:pt x="717" y="0"/>
                  </a:lnTo>
                  <a:lnTo>
                    <a:pt x="0" y="707"/>
                  </a:lnTo>
                  <a:lnTo>
                    <a:pt x="717" y="1424"/>
                  </a:lnTo>
                  <a:lnTo>
                    <a:pt x="717" y="1065"/>
                  </a:lnTo>
                  <a:lnTo>
                    <a:pt x="3238" y="1065"/>
                  </a:lnTo>
                  <a:lnTo>
                    <a:pt x="3238" y="348"/>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24" name="Freeform 121"/>
            <p:cNvSpPr>
              <a:spLocks/>
            </p:cNvSpPr>
            <p:nvPr/>
          </p:nvSpPr>
          <p:spPr bwMode="auto">
            <a:xfrm>
              <a:off x="284" y="2739"/>
              <a:ext cx="121" cy="120"/>
            </a:xfrm>
            <a:custGeom>
              <a:avLst/>
              <a:gdLst>
                <a:gd name="T0" fmla="*/ 2543 w 2543"/>
                <a:gd name="T1" fmla="*/ 2026 h 2533"/>
                <a:gd name="T2" fmla="*/ 761 w 2543"/>
                <a:gd name="T3" fmla="*/ 243 h 2533"/>
                <a:gd name="T4" fmla="*/ 1007 w 2543"/>
                <a:gd name="T5" fmla="*/ 18 h 2533"/>
                <a:gd name="T6" fmla="*/ 0 w 2543"/>
                <a:gd name="T7" fmla="*/ 0 h 2533"/>
                <a:gd name="T8" fmla="*/ 0 w 2543"/>
                <a:gd name="T9" fmla="*/ 1004 h 2533"/>
                <a:gd name="T10" fmla="*/ 253 w 2543"/>
                <a:gd name="T11" fmla="*/ 751 h 2533"/>
                <a:gd name="T12" fmla="*/ 2037 w 2543"/>
                <a:gd name="T13" fmla="*/ 2533 h 2533"/>
                <a:gd name="T14" fmla="*/ 2543 w 2543"/>
                <a:gd name="T15" fmla="*/ 2026 h 2533"/>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3"/>
                <a:gd name="T26" fmla="*/ 2543 w 2543"/>
                <a:gd name="T27" fmla="*/ 2533 h 2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3">
                  <a:moveTo>
                    <a:pt x="2543" y="2026"/>
                  </a:moveTo>
                  <a:lnTo>
                    <a:pt x="761" y="243"/>
                  </a:lnTo>
                  <a:lnTo>
                    <a:pt x="1007" y="18"/>
                  </a:lnTo>
                  <a:lnTo>
                    <a:pt x="0" y="0"/>
                  </a:lnTo>
                  <a:lnTo>
                    <a:pt x="0" y="1004"/>
                  </a:lnTo>
                  <a:lnTo>
                    <a:pt x="253" y="751"/>
                  </a:lnTo>
                  <a:lnTo>
                    <a:pt x="2037" y="2533"/>
                  </a:lnTo>
                  <a:lnTo>
                    <a:pt x="2543" y="2026"/>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25" name="Freeform 122"/>
            <p:cNvSpPr>
              <a:spLocks/>
            </p:cNvSpPr>
            <p:nvPr/>
          </p:nvSpPr>
          <p:spPr bwMode="auto">
            <a:xfrm>
              <a:off x="386" y="2680"/>
              <a:ext cx="70" cy="154"/>
            </a:xfrm>
            <a:custGeom>
              <a:avLst/>
              <a:gdLst>
                <a:gd name="T0" fmla="*/ 1076 w 1424"/>
                <a:gd name="T1" fmla="*/ 3237 h 3237"/>
                <a:gd name="T2" fmla="*/ 1076 w 1424"/>
                <a:gd name="T3" fmla="*/ 717 h 3237"/>
                <a:gd name="T4" fmla="*/ 1424 w 1424"/>
                <a:gd name="T5" fmla="*/ 717 h 3237"/>
                <a:gd name="T6" fmla="*/ 717 w 1424"/>
                <a:gd name="T7" fmla="*/ 0 h 3237"/>
                <a:gd name="T8" fmla="*/ 0 w 1424"/>
                <a:gd name="T9" fmla="*/ 717 h 3237"/>
                <a:gd name="T10" fmla="*/ 359 w 1424"/>
                <a:gd name="T11" fmla="*/ 717 h 3237"/>
                <a:gd name="T12" fmla="*/ 359 w 1424"/>
                <a:gd name="T13" fmla="*/ 3237 h 3237"/>
                <a:gd name="T14" fmla="*/ 1076 w 1424"/>
                <a:gd name="T15" fmla="*/ 3237 h 3237"/>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7"/>
                <a:gd name="T26" fmla="*/ 1424 w 1424"/>
                <a:gd name="T27" fmla="*/ 3237 h 3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7">
                  <a:moveTo>
                    <a:pt x="1076" y="3237"/>
                  </a:moveTo>
                  <a:lnTo>
                    <a:pt x="1076" y="717"/>
                  </a:lnTo>
                  <a:lnTo>
                    <a:pt x="1424" y="717"/>
                  </a:lnTo>
                  <a:lnTo>
                    <a:pt x="717" y="0"/>
                  </a:lnTo>
                  <a:lnTo>
                    <a:pt x="0" y="717"/>
                  </a:lnTo>
                  <a:lnTo>
                    <a:pt x="359" y="717"/>
                  </a:lnTo>
                  <a:lnTo>
                    <a:pt x="359" y="3237"/>
                  </a:lnTo>
                  <a:lnTo>
                    <a:pt x="1076" y="323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26" name="Freeform 123"/>
            <p:cNvSpPr>
              <a:spLocks/>
            </p:cNvSpPr>
            <p:nvPr/>
          </p:nvSpPr>
          <p:spPr bwMode="auto">
            <a:xfrm>
              <a:off x="437" y="2739"/>
              <a:ext cx="121" cy="120"/>
            </a:xfrm>
            <a:custGeom>
              <a:avLst/>
              <a:gdLst>
                <a:gd name="T0" fmla="*/ 506 w 2532"/>
                <a:gd name="T1" fmla="*/ 2544 h 2544"/>
                <a:gd name="T2" fmla="*/ 2289 w 2532"/>
                <a:gd name="T3" fmla="*/ 761 h 2544"/>
                <a:gd name="T4" fmla="*/ 2525 w 2532"/>
                <a:gd name="T5" fmla="*/ 1008 h 2544"/>
                <a:gd name="T6" fmla="*/ 2532 w 2532"/>
                <a:gd name="T7" fmla="*/ 0 h 2544"/>
                <a:gd name="T8" fmla="*/ 1528 w 2532"/>
                <a:gd name="T9" fmla="*/ 0 h 2544"/>
                <a:gd name="T10" fmla="*/ 1782 w 2532"/>
                <a:gd name="T11" fmla="*/ 254 h 2544"/>
                <a:gd name="T12" fmla="*/ 0 w 2532"/>
                <a:gd name="T13" fmla="*/ 2036 h 2544"/>
                <a:gd name="T14" fmla="*/ 506 w 2532"/>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2"/>
                <a:gd name="T25" fmla="*/ 0 h 2544"/>
                <a:gd name="T26" fmla="*/ 2532 w 2532"/>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2" h="2544">
                  <a:moveTo>
                    <a:pt x="506" y="2544"/>
                  </a:moveTo>
                  <a:lnTo>
                    <a:pt x="2289" y="761"/>
                  </a:lnTo>
                  <a:lnTo>
                    <a:pt x="2525" y="1008"/>
                  </a:lnTo>
                  <a:lnTo>
                    <a:pt x="2532" y="0"/>
                  </a:lnTo>
                  <a:lnTo>
                    <a:pt x="1528" y="0"/>
                  </a:lnTo>
                  <a:lnTo>
                    <a:pt x="1782" y="254"/>
                  </a:lnTo>
                  <a:lnTo>
                    <a:pt x="0" y="2036"/>
                  </a:lnTo>
                  <a:lnTo>
                    <a:pt x="506" y="2544"/>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27" name="Freeform 124"/>
            <p:cNvSpPr>
              <a:spLocks/>
            </p:cNvSpPr>
            <p:nvPr/>
          </p:nvSpPr>
          <p:spPr bwMode="auto">
            <a:xfrm>
              <a:off x="461" y="2842"/>
              <a:ext cx="156" cy="69"/>
            </a:xfrm>
            <a:custGeom>
              <a:avLst/>
              <a:gdLst>
                <a:gd name="T0" fmla="*/ 0 w 3239"/>
                <a:gd name="T1" fmla="*/ 1077 h 1425"/>
                <a:gd name="T2" fmla="*/ 2521 w 3239"/>
                <a:gd name="T3" fmla="*/ 1077 h 1425"/>
                <a:gd name="T4" fmla="*/ 2521 w 3239"/>
                <a:gd name="T5" fmla="*/ 1425 h 1425"/>
                <a:gd name="T6" fmla="*/ 3239 w 3239"/>
                <a:gd name="T7" fmla="*/ 717 h 1425"/>
                <a:gd name="T8" fmla="*/ 2521 w 3239"/>
                <a:gd name="T9" fmla="*/ 0 h 1425"/>
                <a:gd name="T10" fmla="*/ 2521 w 3239"/>
                <a:gd name="T11" fmla="*/ 359 h 1425"/>
                <a:gd name="T12" fmla="*/ 0 w 3239"/>
                <a:gd name="T13" fmla="*/ 359 h 1425"/>
                <a:gd name="T14" fmla="*/ 0 w 3239"/>
                <a:gd name="T15" fmla="*/ 1077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9"/>
                <a:gd name="T25" fmla="*/ 0 h 1425"/>
                <a:gd name="T26" fmla="*/ 3239 w 3239"/>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9" h="1425">
                  <a:moveTo>
                    <a:pt x="0" y="1077"/>
                  </a:moveTo>
                  <a:lnTo>
                    <a:pt x="2521" y="1077"/>
                  </a:lnTo>
                  <a:lnTo>
                    <a:pt x="2521" y="1425"/>
                  </a:lnTo>
                  <a:lnTo>
                    <a:pt x="3239" y="717"/>
                  </a:lnTo>
                  <a:lnTo>
                    <a:pt x="2521" y="0"/>
                  </a:lnTo>
                  <a:lnTo>
                    <a:pt x="2521" y="359"/>
                  </a:lnTo>
                  <a:lnTo>
                    <a:pt x="0" y="359"/>
                  </a:lnTo>
                  <a:lnTo>
                    <a:pt x="0" y="107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28" name="Freeform 125"/>
            <p:cNvSpPr>
              <a:spLocks/>
            </p:cNvSpPr>
            <p:nvPr/>
          </p:nvSpPr>
          <p:spPr bwMode="auto">
            <a:xfrm>
              <a:off x="437" y="2893"/>
              <a:ext cx="121" cy="120"/>
            </a:xfrm>
            <a:custGeom>
              <a:avLst/>
              <a:gdLst>
                <a:gd name="T0" fmla="*/ 0 w 2544"/>
                <a:gd name="T1" fmla="*/ 507 h 2525"/>
                <a:gd name="T2" fmla="*/ 1783 w 2544"/>
                <a:gd name="T3" fmla="*/ 2289 h 2525"/>
                <a:gd name="T4" fmla="*/ 1537 w 2544"/>
                <a:gd name="T5" fmla="*/ 2525 h 2525"/>
                <a:gd name="T6" fmla="*/ 2544 w 2544"/>
                <a:gd name="T7" fmla="*/ 2511 h 2525"/>
                <a:gd name="T8" fmla="*/ 2544 w 2544"/>
                <a:gd name="T9" fmla="*/ 1528 h 2525"/>
                <a:gd name="T10" fmla="*/ 2289 w 2544"/>
                <a:gd name="T11" fmla="*/ 1782 h 2525"/>
                <a:gd name="T12" fmla="*/ 507 w 2544"/>
                <a:gd name="T13" fmla="*/ 0 h 2525"/>
                <a:gd name="T14" fmla="*/ 0 w 2544"/>
                <a:gd name="T15" fmla="*/ 507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7"/>
                  </a:moveTo>
                  <a:lnTo>
                    <a:pt x="1783" y="2289"/>
                  </a:lnTo>
                  <a:lnTo>
                    <a:pt x="1537" y="2525"/>
                  </a:lnTo>
                  <a:lnTo>
                    <a:pt x="2544" y="2511"/>
                  </a:lnTo>
                  <a:lnTo>
                    <a:pt x="2544" y="1528"/>
                  </a:lnTo>
                  <a:lnTo>
                    <a:pt x="2289" y="1782"/>
                  </a:lnTo>
                  <a:lnTo>
                    <a:pt x="507" y="0"/>
                  </a:lnTo>
                  <a:lnTo>
                    <a:pt x="0" y="50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29" name="Freeform 126"/>
            <p:cNvSpPr>
              <a:spLocks/>
            </p:cNvSpPr>
            <p:nvPr/>
          </p:nvSpPr>
          <p:spPr bwMode="auto">
            <a:xfrm>
              <a:off x="388" y="2919"/>
              <a:ext cx="67" cy="154"/>
            </a:xfrm>
            <a:custGeom>
              <a:avLst/>
              <a:gdLst>
                <a:gd name="T0" fmla="*/ 348 w 1423"/>
                <a:gd name="T1" fmla="*/ 0 h 3238"/>
                <a:gd name="T2" fmla="*/ 348 w 1423"/>
                <a:gd name="T3" fmla="*/ 2521 h 3238"/>
                <a:gd name="T4" fmla="*/ 0 w 1423"/>
                <a:gd name="T5" fmla="*/ 2521 h 3238"/>
                <a:gd name="T6" fmla="*/ 706 w 1423"/>
                <a:gd name="T7" fmla="*/ 3238 h 3238"/>
                <a:gd name="T8" fmla="*/ 1423 w 1423"/>
                <a:gd name="T9" fmla="*/ 2521 h 3238"/>
                <a:gd name="T10" fmla="*/ 1065 w 1423"/>
                <a:gd name="T11" fmla="*/ 2521 h 3238"/>
                <a:gd name="T12" fmla="*/ 1065 w 1423"/>
                <a:gd name="T13" fmla="*/ 0 h 3238"/>
                <a:gd name="T14" fmla="*/ 348 w 1423"/>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3"/>
                <a:gd name="T25" fmla="*/ 0 h 3238"/>
                <a:gd name="T26" fmla="*/ 1423 w 1423"/>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3" h="3238">
                  <a:moveTo>
                    <a:pt x="348" y="0"/>
                  </a:moveTo>
                  <a:lnTo>
                    <a:pt x="348" y="2521"/>
                  </a:lnTo>
                  <a:lnTo>
                    <a:pt x="0" y="2521"/>
                  </a:lnTo>
                  <a:lnTo>
                    <a:pt x="706" y="3238"/>
                  </a:lnTo>
                  <a:lnTo>
                    <a:pt x="1423" y="2521"/>
                  </a:lnTo>
                  <a:lnTo>
                    <a:pt x="1065" y="2521"/>
                  </a:lnTo>
                  <a:lnTo>
                    <a:pt x="1065" y="0"/>
                  </a:lnTo>
                  <a:lnTo>
                    <a:pt x="348"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30" name="Freeform 127"/>
            <p:cNvSpPr>
              <a:spLocks/>
            </p:cNvSpPr>
            <p:nvPr/>
          </p:nvSpPr>
          <p:spPr bwMode="auto">
            <a:xfrm>
              <a:off x="284" y="2893"/>
              <a:ext cx="121" cy="123"/>
            </a:xfrm>
            <a:custGeom>
              <a:avLst/>
              <a:gdLst>
                <a:gd name="T0" fmla="*/ 2030 w 2536"/>
                <a:gd name="T1" fmla="*/ 0 h 2542"/>
                <a:gd name="T2" fmla="*/ 246 w 2536"/>
                <a:gd name="T3" fmla="*/ 1782 h 2542"/>
                <a:gd name="T4" fmla="*/ 0 w 2536"/>
                <a:gd name="T5" fmla="*/ 1536 h 2542"/>
                <a:gd name="T6" fmla="*/ 3 w 2536"/>
                <a:gd name="T7" fmla="*/ 2542 h 2542"/>
                <a:gd name="T8" fmla="*/ 1007 w 2536"/>
                <a:gd name="T9" fmla="*/ 2542 h 2542"/>
                <a:gd name="T10" fmla="*/ 754 w 2536"/>
                <a:gd name="T11" fmla="*/ 2289 h 2542"/>
                <a:gd name="T12" fmla="*/ 2536 w 2536"/>
                <a:gd name="T13" fmla="*/ 506 h 2542"/>
                <a:gd name="T14" fmla="*/ 2030 w 2536"/>
                <a:gd name="T15" fmla="*/ 0 h 2542"/>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2"/>
                <a:gd name="T26" fmla="*/ 2536 w 2536"/>
                <a:gd name="T27" fmla="*/ 2542 h 25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2">
                  <a:moveTo>
                    <a:pt x="2030" y="0"/>
                  </a:moveTo>
                  <a:lnTo>
                    <a:pt x="246" y="1782"/>
                  </a:lnTo>
                  <a:lnTo>
                    <a:pt x="0" y="1536"/>
                  </a:lnTo>
                  <a:lnTo>
                    <a:pt x="3" y="2542"/>
                  </a:lnTo>
                  <a:lnTo>
                    <a:pt x="1007" y="2542"/>
                  </a:lnTo>
                  <a:lnTo>
                    <a:pt x="754" y="2289"/>
                  </a:lnTo>
                  <a:lnTo>
                    <a:pt x="2536" y="506"/>
                  </a:lnTo>
                  <a:lnTo>
                    <a:pt x="2030"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31" name="Freeform 128"/>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32" name="Freeform 129"/>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path>
              </a:pathLst>
            </a:custGeom>
            <a:noFill/>
            <a:ln w="1588">
              <a:solidFill>
                <a:srgbClr val="9B322C"/>
              </a:solidFill>
              <a:round/>
              <a:headEnd/>
              <a:tailEnd/>
            </a:ln>
          </p:spPr>
          <p:txBody>
            <a:bodyPr/>
            <a:lstStyle/>
            <a:p>
              <a:pPr algn="ctr">
                <a:defRPr/>
              </a:pPr>
              <a:endParaRPr lang="en-ZA" dirty="0">
                <a:latin typeface="+mn-lt"/>
                <a:cs typeface="+mn-cs"/>
              </a:endParaRPr>
            </a:p>
          </p:txBody>
        </p:sp>
        <p:sp>
          <p:nvSpPr>
            <p:cNvPr id="133" name="Freeform 130"/>
            <p:cNvSpPr>
              <a:spLocks/>
            </p:cNvSpPr>
            <p:nvPr/>
          </p:nvSpPr>
          <p:spPr bwMode="auto">
            <a:xfrm>
              <a:off x="359" y="2821"/>
              <a:ext cx="134" cy="131"/>
            </a:xfrm>
            <a:custGeom>
              <a:avLst/>
              <a:gdLst>
                <a:gd name="T0" fmla="*/ 2777 w 2784"/>
                <a:gd name="T1" fmla="*/ 1534 h 2783"/>
                <a:gd name="T2" fmla="*/ 2741 w 2784"/>
                <a:gd name="T3" fmla="*/ 1739 h 2783"/>
                <a:gd name="T4" fmla="*/ 2675 w 2784"/>
                <a:gd name="T5" fmla="*/ 1933 h 2783"/>
                <a:gd name="T6" fmla="*/ 2582 w 2784"/>
                <a:gd name="T7" fmla="*/ 2113 h 2783"/>
                <a:gd name="T8" fmla="*/ 2467 w 2784"/>
                <a:gd name="T9" fmla="*/ 2277 h 2783"/>
                <a:gd name="T10" fmla="*/ 2328 w 2784"/>
                <a:gd name="T11" fmla="*/ 2422 h 2783"/>
                <a:gd name="T12" fmla="*/ 2171 w 2784"/>
                <a:gd name="T13" fmla="*/ 2546 h 2783"/>
                <a:gd name="T14" fmla="*/ 1995 w 2784"/>
                <a:gd name="T15" fmla="*/ 2647 h 2783"/>
                <a:gd name="T16" fmla="*/ 1806 w 2784"/>
                <a:gd name="T17" fmla="*/ 2721 h 2783"/>
                <a:gd name="T18" fmla="*/ 1604 w 2784"/>
                <a:gd name="T19" fmla="*/ 2768 h 2783"/>
                <a:gd name="T20" fmla="*/ 1392 w 2784"/>
                <a:gd name="T21" fmla="*/ 2783 h 2783"/>
                <a:gd name="T22" fmla="*/ 1180 w 2784"/>
                <a:gd name="T23" fmla="*/ 2768 h 2783"/>
                <a:gd name="T24" fmla="*/ 978 w 2784"/>
                <a:gd name="T25" fmla="*/ 2721 h 2783"/>
                <a:gd name="T26" fmla="*/ 789 w 2784"/>
                <a:gd name="T27" fmla="*/ 2647 h 2783"/>
                <a:gd name="T28" fmla="*/ 613 w 2784"/>
                <a:gd name="T29" fmla="*/ 2546 h 2783"/>
                <a:gd name="T30" fmla="*/ 456 w 2784"/>
                <a:gd name="T31" fmla="*/ 2422 h 2783"/>
                <a:gd name="T32" fmla="*/ 318 w 2784"/>
                <a:gd name="T33" fmla="*/ 2277 h 2783"/>
                <a:gd name="T34" fmla="*/ 202 w 2784"/>
                <a:gd name="T35" fmla="*/ 2113 h 2783"/>
                <a:gd name="T36" fmla="*/ 109 w 2784"/>
                <a:gd name="T37" fmla="*/ 1933 h 2783"/>
                <a:gd name="T38" fmla="*/ 43 w 2784"/>
                <a:gd name="T39" fmla="*/ 1739 h 2783"/>
                <a:gd name="T40" fmla="*/ 7 w 2784"/>
                <a:gd name="T41" fmla="*/ 1534 h 2783"/>
                <a:gd name="T42" fmla="*/ 2 w 2784"/>
                <a:gd name="T43" fmla="*/ 1320 h 2783"/>
                <a:gd name="T44" fmla="*/ 28 w 2784"/>
                <a:gd name="T45" fmla="*/ 1111 h 2783"/>
                <a:gd name="T46" fmla="*/ 84 w 2784"/>
                <a:gd name="T47" fmla="*/ 913 h 2783"/>
                <a:gd name="T48" fmla="*/ 167 w 2784"/>
                <a:gd name="T49" fmla="*/ 728 h 2783"/>
                <a:gd name="T50" fmla="*/ 277 w 2784"/>
                <a:gd name="T51" fmla="*/ 558 h 2783"/>
                <a:gd name="T52" fmla="*/ 408 w 2784"/>
                <a:gd name="T53" fmla="*/ 407 h 2783"/>
                <a:gd name="T54" fmla="*/ 559 w 2784"/>
                <a:gd name="T55" fmla="*/ 276 h 2783"/>
                <a:gd name="T56" fmla="*/ 728 w 2784"/>
                <a:gd name="T57" fmla="*/ 167 h 2783"/>
                <a:gd name="T58" fmla="*/ 914 w 2784"/>
                <a:gd name="T59" fmla="*/ 84 h 2783"/>
                <a:gd name="T60" fmla="*/ 1112 w 2784"/>
                <a:gd name="T61" fmla="*/ 28 h 2783"/>
                <a:gd name="T62" fmla="*/ 1320 w 2784"/>
                <a:gd name="T63" fmla="*/ 1 h 2783"/>
                <a:gd name="T64" fmla="*/ 1535 w 2784"/>
                <a:gd name="T65" fmla="*/ 7 h 2783"/>
                <a:gd name="T66" fmla="*/ 1740 w 2784"/>
                <a:gd name="T67" fmla="*/ 43 h 2783"/>
                <a:gd name="T68" fmla="*/ 1934 w 2784"/>
                <a:gd name="T69" fmla="*/ 109 h 2783"/>
                <a:gd name="T70" fmla="*/ 2114 w 2784"/>
                <a:gd name="T71" fmla="*/ 201 h 2783"/>
                <a:gd name="T72" fmla="*/ 2278 w 2784"/>
                <a:gd name="T73" fmla="*/ 318 h 2783"/>
                <a:gd name="T74" fmla="*/ 2423 w 2784"/>
                <a:gd name="T75" fmla="*/ 455 h 2783"/>
                <a:gd name="T76" fmla="*/ 2547 w 2784"/>
                <a:gd name="T77" fmla="*/ 614 h 2783"/>
                <a:gd name="T78" fmla="*/ 2647 w 2784"/>
                <a:gd name="T79" fmla="*/ 789 h 2783"/>
                <a:gd name="T80" fmla="*/ 2722 w 2784"/>
                <a:gd name="T81" fmla="*/ 977 h 2783"/>
                <a:gd name="T82" fmla="*/ 2769 w 2784"/>
                <a:gd name="T83" fmla="*/ 1179 h 2783"/>
                <a:gd name="T84" fmla="*/ 2784 w 2784"/>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4"/>
                <a:gd name="T130" fmla="*/ 0 h 2783"/>
                <a:gd name="T131" fmla="*/ 2784 w 2784"/>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4" h="2783">
                  <a:moveTo>
                    <a:pt x="2784" y="1391"/>
                  </a:moveTo>
                  <a:lnTo>
                    <a:pt x="2782" y="1463"/>
                  </a:lnTo>
                  <a:lnTo>
                    <a:pt x="2777" y="1534"/>
                  </a:lnTo>
                  <a:lnTo>
                    <a:pt x="2769" y="1604"/>
                  </a:lnTo>
                  <a:lnTo>
                    <a:pt x="2756" y="1672"/>
                  </a:lnTo>
                  <a:lnTo>
                    <a:pt x="2741" y="1739"/>
                  </a:lnTo>
                  <a:lnTo>
                    <a:pt x="2722" y="1806"/>
                  </a:lnTo>
                  <a:lnTo>
                    <a:pt x="2700" y="1870"/>
                  </a:lnTo>
                  <a:lnTo>
                    <a:pt x="2675" y="1933"/>
                  </a:lnTo>
                  <a:lnTo>
                    <a:pt x="2647" y="1994"/>
                  </a:lnTo>
                  <a:lnTo>
                    <a:pt x="2617" y="2055"/>
                  </a:lnTo>
                  <a:lnTo>
                    <a:pt x="2582" y="2113"/>
                  </a:lnTo>
                  <a:lnTo>
                    <a:pt x="2547" y="2169"/>
                  </a:lnTo>
                  <a:lnTo>
                    <a:pt x="2507" y="2225"/>
                  </a:lnTo>
                  <a:lnTo>
                    <a:pt x="2467" y="2277"/>
                  </a:lnTo>
                  <a:lnTo>
                    <a:pt x="2423" y="2328"/>
                  </a:lnTo>
                  <a:lnTo>
                    <a:pt x="2377" y="2376"/>
                  </a:lnTo>
                  <a:lnTo>
                    <a:pt x="2328" y="2422"/>
                  </a:lnTo>
                  <a:lnTo>
                    <a:pt x="2278" y="2465"/>
                  </a:lnTo>
                  <a:lnTo>
                    <a:pt x="2225" y="2507"/>
                  </a:lnTo>
                  <a:lnTo>
                    <a:pt x="2171" y="2546"/>
                  </a:lnTo>
                  <a:lnTo>
                    <a:pt x="2114" y="2582"/>
                  </a:lnTo>
                  <a:lnTo>
                    <a:pt x="2056" y="2615"/>
                  </a:lnTo>
                  <a:lnTo>
                    <a:pt x="1995" y="2647"/>
                  </a:lnTo>
                  <a:lnTo>
                    <a:pt x="1934" y="2674"/>
                  </a:lnTo>
                  <a:lnTo>
                    <a:pt x="1870" y="2699"/>
                  </a:lnTo>
                  <a:lnTo>
                    <a:pt x="1806" y="2721"/>
                  </a:lnTo>
                  <a:lnTo>
                    <a:pt x="1740" y="2739"/>
                  </a:lnTo>
                  <a:lnTo>
                    <a:pt x="1672" y="2755"/>
                  </a:lnTo>
                  <a:lnTo>
                    <a:pt x="1604" y="2768"/>
                  </a:lnTo>
                  <a:lnTo>
                    <a:pt x="1535" y="2777"/>
                  </a:lnTo>
                  <a:lnTo>
                    <a:pt x="1464" y="2782"/>
                  </a:lnTo>
                  <a:lnTo>
                    <a:pt x="1392" y="2783"/>
                  </a:lnTo>
                  <a:lnTo>
                    <a:pt x="1320" y="2782"/>
                  </a:lnTo>
                  <a:lnTo>
                    <a:pt x="1250" y="2777"/>
                  </a:lnTo>
                  <a:lnTo>
                    <a:pt x="1180" y="2768"/>
                  </a:lnTo>
                  <a:lnTo>
                    <a:pt x="1112" y="2755"/>
                  </a:lnTo>
                  <a:lnTo>
                    <a:pt x="1044" y="2739"/>
                  </a:lnTo>
                  <a:lnTo>
                    <a:pt x="978" y="2721"/>
                  </a:lnTo>
                  <a:lnTo>
                    <a:pt x="914" y="2699"/>
                  </a:lnTo>
                  <a:lnTo>
                    <a:pt x="850" y="2674"/>
                  </a:lnTo>
                  <a:lnTo>
                    <a:pt x="789" y="2647"/>
                  </a:lnTo>
                  <a:lnTo>
                    <a:pt x="728" y="2615"/>
                  </a:lnTo>
                  <a:lnTo>
                    <a:pt x="670" y="2582"/>
                  </a:lnTo>
                  <a:lnTo>
                    <a:pt x="613" y="2546"/>
                  </a:lnTo>
                  <a:lnTo>
                    <a:pt x="559" y="2507"/>
                  </a:lnTo>
                  <a:lnTo>
                    <a:pt x="506" y="2465"/>
                  </a:lnTo>
                  <a:lnTo>
                    <a:pt x="456" y="2422"/>
                  </a:lnTo>
                  <a:lnTo>
                    <a:pt x="408" y="2376"/>
                  </a:lnTo>
                  <a:lnTo>
                    <a:pt x="361" y="2328"/>
                  </a:lnTo>
                  <a:lnTo>
                    <a:pt x="318" y="2277"/>
                  </a:lnTo>
                  <a:lnTo>
                    <a:pt x="277" y="2225"/>
                  </a:lnTo>
                  <a:lnTo>
                    <a:pt x="237" y="2169"/>
                  </a:lnTo>
                  <a:lnTo>
                    <a:pt x="202" y="2113"/>
                  </a:lnTo>
                  <a:lnTo>
                    <a:pt x="167" y="2055"/>
                  </a:lnTo>
                  <a:lnTo>
                    <a:pt x="137" y="1994"/>
                  </a:lnTo>
                  <a:lnTo>
                    <a:pt x="109" y="1933"/>
                  </a:lnTo>
                  <a:lnTo>
                    <a:pt x="84" y="1870"/>
                  </a:lnTo>
                  <a:lnTo>
                    <a:pt x="62" y="1806"/>
                  </a:lnTo>
                  <a:lnTo>
                    <a:pt x="43" y="1739"/>
                  </a:lnTo>
                  <a:lnTo>
                    <a:pt x="28" y="1672"/>
                  </a:lnTo>
                  <a:lnTo>
                    <a:pt x="16" y="1604"/>
                  </a:lnTo>
                  <a:lnTo>
                    <a:pt x="7" y="1534"/>
                  </a:lnTo>
                  <a:lnTo>
                    <a:pt x="2" y="1463"/>
                  </a:lnTo>
                  <a:lnTo>
                    <a:pt x="0" y="1391"/>
                  </a:lnTo>
                  <a:lnTo>
                    <a:pt x="2" y="1320"/>
                  </a:lnTo>
                  <a:lnTo>
                    <a:pt x="7" y="1249"/>
                  </a:lnTo>
                  <a:lnTo>
                    <a:pt x="16" y="1179"/>
                  </a:lnTo>
                  <a:lnTo>
                    <a:pt x="28" y="1111"/>
                  </a:lnTo>
                  <a:lnTo>
                    <a:pt x="43" y="1044"/>
                  </a:lnTo>
                  <a:lnTo>
                    <a:pt x="62" y="977"/>
                  </a:lnTo>
                  <a:lnTo>
                    <a:pt x="84" y="913"/>
                  </a:lnTo>
                  <a:lnTo>
                    <a:pt x="109" y="850"/>
                  </a:lnTo>
                  <a:lnTo>
                    <a:pt x="137" y="789"/>
                  </a:lnTo>
                  <a:lnTo>
                    <a:pt x="167" y="728"/>
                  </a:lnTo>
                  <a:lnTo>
                    <a:pt x="202" y="670"/>
                  </a:lnTo>
                  <a:lnTo>
                    <a:pt x="237" y="614"/>
                  </a:lnTo>
                  <a:lnTo>
                    <a:pt x="277" y="558"/>
                  </a:lnTo>
                  <a:lnTo>
                    <a:pt x="318" y="506"/>
                  </a:lnTo>
                  <a:lnTo>
                    <a:pt x="361" y="455"/>
                  </a:lnTo>
                  <a:lnTo>
                    <a:pt x="408" y="407"/>
                  </a:lnTo>
                  <a:lnTo>
                    <a:pt x="456" y="361"/>
                  </a:lnTo>
                  <a:lnTo>
                    <a:pt x="506" y="318"/>
                  </a:lnTo>
                  <a:lnTo>
                    <a:pt x="559" y="276"/>
                  </a:lnTo>
                  <a:lnTo>
                    <a:pt x="613" y="237"/>
                  </a:lnTo>
                  <a:lnTo>
                    <a:pt x="670" y="201"/>
                  </a:lnTo>
                  <a:lnTo>
                    <a:pt x="728" y="167"/>
                  </a:lnTo>
                  <a:lnTo>
                    <a:pt x="789" y="136"/>
                  </a:lnTo>
                  <a:lnTo>
                    <a:pt x="850" y="109"/>
                  </a:lnTo>
                  <a:lnTo>
                    <a:pt x="914" y="84"/>
                  </a:lnTo>
                  <a:lnTo>
                    <a:pt x="978" y="62"/>
                  </a:lnTo>
                  <a:lnTo>
                    <a:pt x="1044" y="43"/>
                  </a:lnTo>
                  <a:lnTo>
                    <a:pt x="1112" y="28"/>
                  </a:lnTo>
                  <a:lnTo>
                    <a:pt x="1180" y="15"/>
                  </a:lnTo>
                  <a:lnTo>
                    <a:pt x="1250" y="7"/>
                  </a:lnTo>
                  <a:lnTo>
                    <a:pt x="1320" y="1"/>
                  </a:lnTo>
                  <a:lnTo>
                    <a:pt x="1392" y="0"/>
                  </a:lnTo>
                  <a:lnTo>
                    <a:pt x="1464" y="1"/>
                  </a:lnTo>
                  <a:lnTo>
                    <a:pt x="1535" y="7"/>
                  </a:lnTo>
                  <a:lnTo>
                    <a:pt x="1604" y="15"/>
                  </a:lnTo>
                  <a:lnTo>
                    <a:pt x="1672" y="28"/>
                  </a:lnTo>
                  <a:lnTo>
                    <a:pt x="1740" y="43"/>
                  </a:lnTo>
                  <a:lnTo>
                    <a:pt x="1806" y="62"/>
                  </a:lnTo>
                  <a:lnTo>
                    <a:pt x="1870" y="84"/>
                  </a:lnTo>
                  <a:lnTo>
                    <a:pt x="1934" y="109"/>
                  </a:lnTo>
                  <a:lnTo>
                    <a:pt x="1995" y="136"/>
                  </a:lnTo>
                  <a:lnTo>
                    <a:pt x="2056" y="167"/>
                  </a:lnTo>
                  <a:lnTo>
                    <a:pt x="2114" y="201"/>
                  </a:lnTo>
                  <a:lnTo>
                    <a:pt x="2171" y="237"/>
                  </a:lnTo>
                  <a:lnTo>
                    <a:pt x="2225" y="276"/>
                  </a:lnTo>
                  <a:lnTo>
                    <a:pt x="2278" y="318"/>
                  </a:lnTo>
                  <a:lnTo>
                    <a:pt x="2328" y="361"/>
                  </a:lnTo>
                  <a:lnTo>
                    <a:pt x="2377" y="407"/>
                  </a:lnTo>
                  <a:lnTo>
                    <a:pt x="2423" y="455"/>
                  </a:lnTo>
                  <a:lnTo>
                    <a:pt x="2467" y="506"/>
                  </a:lnTo>
                  <a:lnTo>
                    <a:pt x="2507" y="558"/>
                  </a:lnTo>
                  <a:lnTo>
                    <a:pt x="2547" y="614"/>
                  </a:lnTo>
                  <a:lnTo>
                    <a:pt x="2582" y="670"/>
                  </a:lnTo>
                  <a:lnTo>
                    <a:pt x="2617" y="728"/>
                  </a:lnTo>
                  <a:lnTo>
                    <a:pt x="2647" y="789"/>
                  </a:lnTo>
                  <a:lnTo>
                    <a:pt x="2675" y="850"/>
                  </a:lnTo>
                  <a:lnTo>
                    <a:pt x="2700" y="913"/>
                  </a:lnTo>
                  <a:lnTo>
                    <a:pt x="2722" y="977"/>
                  </a:lnTo>
                  <a:lnTo>
                    <a:pt x="2741" y="1044"/>
                  </a:lnTo>
                  <a:lnTo>
                    <a:pt x="2756" y="1111"/>
                  </a:lnTo>
                  <a:lnTo>
                    <a:pt x="2769" y="1179"/>
                  </a:lnTo>
                  <a:lnTo>
                    <a:pt x="2777" y="1249"/>
                  </a:lnTo>
                  <a:lnTo>
                    <a:pt x="2782" y="1320"/>
                  </a:lnTo>
                  <a:lnTo>
                    <a:pt x="2784" y="1391"/>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34" name="Freeform 131"/>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close/>
                </a:path>
              </a:pathLst>
            </a:custGeom>
            <a:solidFill>
              <a:srgbClr val="D25E6C"/>
            </a:solidFill>
            <a:ln w="9525">
              <a:noFill/>
              <a:round/>
              <a:headEnd/>
              <a:tailEnd/>
            </a:ln>
          </p:spPr>
          <p:txBody>
            <a:bodyPr/>
            <a:lstStyle/>
            <a:p>
              <a:pPr algn="ctr">
                <a:defRPr/>
              </a:pPr>
              <a:endParaRPr lang="en-ZA" dirty="0">
                <a:latin typeface="+mn-lt"/>
                <a:cs typeface="+mn-cs"/>
              </a:endParaRPr>
            </a:p>
          </p:txBody>
        </p:sp>
        <p:sp>
          <p:nvSpPr>
            <p:cNvPr id="135" name="Freeform 132"/>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path>
              </a:pathLst>
            </a:custGeom>
            <a:noFill/>
            <a:ln w="1588">
              <a:solidFill>
                <a:srgbClr val="9B322C"/>
              </a:solidFill>
              <a:round/>
              <a:headEnd/>
              <a:tailEnd/>
            </a:ln>
          </p:spPr>
          <p:txBody>
            <a:bodyPr/>
            <a:lstStyle/>
            <a:p>
              <a:pPr algn="ctr">
                <a:defRPr/>
              </a:pPr>
              <a:endParaRPr lang="en-ZA" dirty="0">
                <a:latin typeface="+mn-lt"/>
                <a:cs typeface="+mn-cs"/>
              </a:endParaRPr>
            </a:p>
          </p:txBody>
        </p:sp>
      </p:grpSp>
      <p:grpSp>
        <p:nvGrpSpPr>
          <p:cNvPr id="136" name="Group 133"/>
          <p:cNvGrpSpPr>
            <a:grpSpLocks/>
          </p:cNvGrpSpPr>
          <p:nvPr/>
        </p:nvGrpSpPr>
        <p:grpSpPr bwMode="auto">
          <a:xfrm>
            <a:off x="7245350" y="3487738"/>
            <a:ext cx="295275" cy="304800"/>
            <a:chOff x="203" y="2606"/>
            <a:chExt cx="500" cy="492"/>
          </a:xfrm>
        </p:grpSpPr>
        <p:sp>
          <p:nvSpPr>
            <p:cNvPr id="137" name="Rectangle 134"/>
            <p:cNvSpPr>
              <a:spLocks noChangeArrowheads="1"/>
            </p:cNvSpPr>
            <p:nvPr/>
          </p:nvSpPr>
          <p:spPr bwMode="auto">
            <a:xfrm>
              <a:off x="206" y="2662"/>
              <a:ext cx="441" cy="433"/>
            </a:xfrm>
            <a:prstGeom prst="rect">
              <a:avLst/>
            </a:prstGeom>
            <a:solidFill>
              <a:srgbClr val="008CCF"/>
            </a:solidFill>
            <a:ln w="9525">
              <a:noFill/>
              <a:miter lim="800000"/>
              <a:headEnd/>
              <a:tailEnd/>
            </a:ln>
          </p:spPr>
          <p:txBody>
            <a:bodyPr/>
            <a:lstStyle/>
            <a:p>
              <a:pPr algn="ctr">
                <a:defRPr/>
              </a:pPr>
              <a:endParaRPr lang="en-ZA" dirty="0">
                <a:latin typeface="+mn-lt"/>
                <a:cs typeface="+mn-cs"/>
              </a:endParaRPr>
            </a:p>
          </p:txBody>
        </p:sp>
        <p:sp>
          <p:nvSpPr>
            <p:cNvPr id="138" name="Freeform 135"/>
            <p:cNvSpPr>
              <a:spLocks/>
            </p:cNvSpPr>
            <p:nvPr/>
          </p:nvSpPr>
          <p:spPr bwMode="auto">
            <a:xfrm>
              <a:off x="203" y="2662"/>
              <a:ext cx="3" cy="436"/>
            </a:xfrm>
            <a:custGeom>
              <a:avLst/>
              <a:gdLst>
                <a:gd name="T0" fmla="*/ 41 w 84"/>
                <a:gd name="T1" fmla="*/ 9154 h 9154"/>
                <a:gd name="T2" fmla="*/ 84 w 84"/>
                <a:gd name="T3" fmla="*/ 9112 h 9154"/>
                <a:gd name="T4" fmla="*/ 84 w 84"/>
                <a:gd name="T5" fmla="*/ 0 h 9154"/>
                <a:gd name="T6" fmla="*/ 0 w 84"/>
                <a:gd name="T7" fmla="*/ 0 h 9154"/>
                <a:gd name="T8" fmla="*/ 0 w 84"/>
                <a:gd name="T9" fmla="*/ 9112 h 9154"/>
                <a:gd name="T10" fmla="*/ 41 w 84"/>
                <a:gd name="T11" fmla="*/ 9154 h 9154"/>
                <a:gd name="T12" fmla="*/ 0 60000 65536"/>
                <a:gd name="T13" fmla="*/ 0 60000 65536"/>
                <a:gd name="T14" fmla="*/ 0 60000 65536"/>
                <a:gd name="T15" fmla="*/ 0 60000 65536"/>
                <a:gd name="T16" fmla="*/ 0 60000 65536"/>
                <a:gd name="T17" fmla="*/ 0 60000 65536"/>
                <a:gd name="T18" fmla="*/ 0 w 84"/>
                <a:gd name="T19" fmla="*/ 0 h 9154"/>
                <a:gd name="T20" fmla="*/ 84 w 84"/>
                <a:gd name="T21" fmla="*/ 9154 h 9154"/>
              </a:gdLst>
              <a:ahLst/>
              <a:cxnLst>
                <a:cxn ang="T12">
                  <a:pos x="T0" y="T1"/>
                </a:cxn>
                <a:cxn ang="T13">
                  <a:pos x="T2" y="T3"/>
                </a:cxn>
                <a:cxn ang="T14">
                  <a:pos x="T4" y="T5"/>
                </a:cxn>
                <a:cxn ang="T15">
                  <a:pos x="T6" y="T7"/>
                </a:cxn>
                <a:cxn ang="T16">
                  <a:pos x="T8" y="T9"/>
                </a:cxn>
                <a:cxn ang="T17">
                  <a:pos x="T10" y="T11"/>
                </a:cxn>
              </a:cxnLst>
              <a:rect l="T18" t="T19" r="T20" b="T21"/>
              <a:pathLst>
                <a:path w="84" h="9154">
                  <a:moveTo>
                    <a:pt x="41" y="9154"/>
                  </a:moveTo>
                  <a:lnTo>
                    <a:pt x="84" y="9112"/>
                  </a:lnTo>
                  <a:lnTo>
                    <a:pt x="84" y="0"/>
                  </a:lnTo>
                  <a:lnTo>
                    <a:pt x="0" y="0"/>
                  </a:lnTo>
                  <a:lnTo>
                    <a:pt x="0" y="9112"/>
                  </a:lnTo>
                  <a:lnTo>
                    <a:pt x="41" y="9154"/>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39" name="Freeform 136"/>
            <p:cNvSpPr>
              <a:spLocks/>
            </p:cNvSpPr>
            <p:nvPr/>
          </p:nvSpPr>
          <p:spPr bwMode="auto">
            <a:xfrm>
              <a:off x="206" y="3093"/>
              <a:ext cx="444" cy="5"/>
            </a:xfrm>
            <a:custGeom>
              <a:avLst/>
              <a:gdLst>
                <a:gd name="T0" fmla="*/ 9314 w 9314"/>
                <a:gd name="T1" fmla="*/ 42 h 84"/>
                <a:gd name="T2" fmla="*/ 9272 w 9314"/>
                <a:gd name="T3" fmla="*/ 0 h 84"/>
                <a:gd name="T4" fmla="*/ 0 w 9314"/>
                <a:gd name="T5" fmla="*/ 0 h 84"/>
                <a:gd name="T6" fmla="*/ 0 w 9314"/>
                <a:gd name="T7" fmla="*/ 84 h 84"/>
                <a:gd name="T8" fmla="*/ 9272 w 9314"/>
                <a:gd name="T9" fmla="*/ 84 h 84"/>
                <a:gd name="T10" fmla="*/ 9314 w 9314"/>
                <a:gd name="T11" fmla="*/ 42 h 84"/>
                <a:gd name="T12" fmla="*/ 0 60000 65536"/>
                <a:gd name="T13" fmla="*/ 0 60000 65536"/>
                <a:gd name="T14" fmla="*/ 0 60000 65536"/>
                <a:gd name="T15" fmla="*/ 0 60000 65536"/>
                <a:gd name="T16" fmla="*/ 0 60000 65536"/>
                <a:gd name="T17" fmla="*/ 0 60000 65536"/>
                <a:gd name="T18" fmla="*/ 0 w 9314"/>
                <a:gd name="T19" fmla="*/ 0 h 84"/>
                <a:gd name="T20" fmla="*/ 9314 w 931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9314" h="84">
                  <a:moveTo>
                    <a:pt x="9314" y="42"/>
                  </a:moveTo>
                  <a:lnTo>
                    <a:pt x="9272" y="0"/>
                  </a:lnTo>
                  <a:lnTo>
                    <a:pt x="0" y="0"/>
                  </a:lnTo>
                  <a:lnTo>
                    <a:pt x="0" y="84"/>
                  </a:lnTo>
                  <a:lnTo>
                    <a:pt x="9272" y="84"/>
                  </a:lnTo>
                  <a:lnTo>
                    <a:pt x="9314" y="4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40" name="Freeform 137"/>
            <p:cNvSpPr>
              <a:spLocks/>
            </p:cNvSpPr>
            <p:nvPr/>
          </p:nvSpPr>
          <p:spPr bwMode="auto">
            <a:xfrm>
              <a:off x="644" y="2660"/>
              <a:ext cx="5" cy="436"/>
            </a:xfrm>
            <a:custGeom>
              <a:avLst/>
              <a:gdLst>
                <a:gd name="T0" fmla="*/ 42 w 84"/>
                <a:gd name="T1" fmla="*/ 0 h 9155"/>
                <a:gd name="T2" fmla="*/ 0 w 84"/>
                <a:gd name="T3" fmla="*/ 43 h 9155"/>
                <a:gd name="T4" fmla="*/ 0 w 84"/>
                <a:gd name="T5" fmla="*/ 9155 h 9155"/>
                <a:gd name="T6" fmla="*/ 84 w 84"/>
                <a:gd name="T7" fmla="*/ 9155 h 9155"/>
                <a:gd name="T8" fmla="*/ 84 w 84"/>
                <a:gd name="T9" fmla="*/ 43 h 9155"/>
                <a:gd name="T10" fmla="*/ 42 w 84"/>
                <a:gd name="T11" fmla="*/ 0 h 9155"/>
                <a:gd name="T12" fmla="*/ 0 60000 65536"/>
                <a:gd name="T13" fmla="*/ 0 60000 65536"/>
                <a:gd name="T14" fmla="*/ 0 60000 65536"/>
                <a:gd name="T15" fmla="*/ 0 60000 65536"/>
                <a:gd name="T16" fmla="*/ 0 60000 65536"/>
                <a:gd name="T17" fmla="*/ 0 60000 65536"/>
                <a:gd name="T18" fmla="*/ 0 w 84"/>
                <a:gd name="T19" fmla="*/ 0 h 9155"/>
                <a:gd name="T20" fmla="*/ 84 w 84"/>
                <a:gd name="T21" fmla="*/ 9155 h 9155"/>
              </a:gdLst>
              <a:ahLst/>
              <a:cxnLst>
                <a:cxn ang="T12">
                  <a:pos x="T0" y="T1"/>
                </a:cxn>
                <a:cxn ang="T13">
                  <a:pos x="T2" y="T3"/>
                </a:cxn>
                <a:cxn ang="T14">
                  <a:pos x="T4" y="T5"/>
                </a:cxn>
                <a:cxn ang="T15">
                  <a:pos x="T6" y="T7"/>
                </a:cxn>
                <a:cxn ang="T16">
                  <a:pos x="T8" y="T9"/>
                </a:cxn>
                <a:cxn ang="T17">
                  <a:pos x="T10" y="T11"/>
                </a:cxn>
              </a:cxnLst>
              <a:rect l="T18" t="T19" r="T20" b="T21"/>
              <a:pathLst>
                <a:path w="84" h="9155">
                  <a:moveTo>
                    <a:pt x="42" y="0"/>
                  </a:moveTo>
                  <a:lnTo>
                    <a:pt x="0" y="43"/>
                  </a:lnTo>
                  <a:lnTo>
                    <a:pt x="0" y="9155"/>
                  </a:lnTo>
                  <a:lnTo>
                    <a:pt x="84" y="9155"/>
                  </a:lnTo>
                  <a:lnTo>
                    <a:pt x="84" y="43"/>
                  </a:lnTo>
                  <a:lnTo>
                    <a:pt x="4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41" name="Freeform 138"/>
            <p:cNvSpPr>
              <a:spLocks/>
            </p:cNvSpPr>
            <p:nvPr/>
          </p:nvSpPr>
          <p:spPr bwMode="auto">
            <a:xfrm>
              <a:off x="203" y="2660"/>
              <a:ext cx="444" cy="5"/>
            </a:xfrm>
            <a:custGeom>
              <a:avLst/>
              <a:gdLst>
                <a:gd name="T0" fmla="*/ 0 w 9313"/>
                <a:gd name="T1" fmla="*/ 43 h 85"/>
                <a:gd name="T2" fmla="*/ 41 w 9313"/>
                <a:gd name="T3" fmla="*/ 85 h 85"/>
                <a:gd name="T4" fmla="*/ 9313 w 9313"/>
                <a:gd name="T5" fmla="*/ 85 h 85"/>
                <a:gd name="T6" fmla="*/ 9313 w 9313"/>
                <a:gd name="T7" fmla="*/ 0 h 85"/>
                <a:gd name="T8" fmla="*/ 41 w 9313"/>
                <a:gd name="T9" fmla="*/ 0 h 85"/>
                <a:gd name="T10" fmla="*/ 0 w 9313"/>
                <a:gd name="T11" fmla="*/ 43 h 85"/>
                <a:gd name="T12" fmla="*/ 0 60000 65536"/>
                <a:gd name="T13" fmla="*/ 0 60000 65536"/>
                <a:gd name="T14" fmla="*/ 0 60000 65536"/>
                <a:gd name="T15" fmla="*/ 0 60000 65536"/>
                <a:gd name="T16" fmla="*/ 0 60000 65536"/>
                <a:gd name="T17" fmla="*/ 0 60000 65536"/>
                <a:gd name="T18" fmla="*/ 0 w 9313"/>
                <a:gd name="T19" fmla="*/ 0 h 85"/>
                <a:gd name="T20" fmla="*/ 9313 w 931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13" h="85">
                  <a:moveTo>
                    <a:pt x="0" y="43"/>
                  </a:moveTo>
                  <a:lnTo>
                    <a:pt x="41" y="85"/>
                  </a:lnTo>
                  <a:lnTo>
                    <a:pt x="9313" y="85"/>
                  </a:lnTo>
                  <a:lnTo>
                    <a:pt x="9313" y="0"/>
                  </a:lnTo>
                  <a:lnTo>
                    <a:pt x="41" y="0"/>
                  </a:lnTo>
                  <a:lnTo>
                    <a:pt x="0" y="4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42" name="Freeform 139"/>
            <p:cNvSpPr>
              <a:spLocks/>
            </p:cNvSpPr>
            <p:nvPr/>
          </p:nvSpPr>
          <p:spPr bwMode="auto">
            <a:xfrm>
              <a:off x="206" y="2609"/>
              <a:ext cx="495" cy="54"/>
            </a:xfrm>
            <a:custGeom>
              <a:avLst/>
              <a:gdLst>
                <a:gd name="T0" fmla="*/ 0 w 10411"/>
                <a:gd name="T1" fmla="*/ 1139 h 1139"/>
                <a:gd name="T2" fmla="*/ 1143 w 10411"/>
                <a:gd name="T3" fmla="*/ 0 h 1139"/>
                <a:gd name="T4" fmla="*/ 10411 w 10411"/>
                <a:gd name="T5" fmla="*/ 0 h 1139"/>
                <a:gd name="T6" fmla="*/ 9272 w 10411"/>
                <a:gd name="T7" fmla="*/ 1139 h 1139"/>
                <a:gd name="T8" fmla="*/ 0 w 10411"/>
                <a:gd name="T9" fmla="*/ 1139 h 1139"/>
                <a:gd name="T10" fmla="*/ 0 60000 65536"/>
                <a:gd name="T11" fmla="*/ 0 60000 65536"/>
                <a:gd name="T12" fmla="*/ 0 60000 65536"/>
                <a:gd name="T13" fmla="*/ 0 60000 65536"/>
                <a:gd name="T14" fmla="*/ 0 60000 65536"/>
                <a:gd name="T15" fmla="*/ 0 w 10411"/>
                <a:gd name="T16" fmla="*/ 0 h 1139"/>
                <a:gd name="T17" fmla="*/ 10411 w 10411"/>
                <a:gd name="T18" fmla="*/ 1139 h 1139"/>
              </a:gdLst>
              <a:ahLst/>
              <a:cxnLst>
                <a:cxn ang="T10">
                  <a:pos x="T0" y="T1"/>
                </a:cxn>
                <a:cxn ang="T11">
                  <a:pos x="T2" y="T3"/>
                </a:cxn>
                <a:cxn ang="T12">
                  <a:pos x="T4" y="T5"/>
                </a:cxn>
                <a:cxn ang="T13">
                  <a:pos x="T6" y="T7"/>
                </a:cxn>
                <a:cxn ang="T14">
                  <a:pos x="T8" y="T9"/>
                </a:cxn>
              </a:cxnLst>
              <a:rect l="T15" t="T16" r="T17" b="T18"/>
              <a:pathLst>
                <a:path w="10411" h="1139">
                  <a:moveTo>
                    <a:pt x="0" y="1139"/>
                  </a:moveTo>
                  <a:lnTo>
                    <a:pt x="1143" y="0"/>
                  </a:lnTo>
                  <a:lnTo>
                    <a:pt x="10411" y="0"/>
                  </a:lnTo>
                  <a:lnTo>
                    <a:pt x="9272" y="1139"/>
                  </a:lnTo>
                  <a:lnTo>
                    <a:pt x="0" y="1139"/>
                  </a:lnTo>
                  <a:close/>
                </a:path>
              </a:pathLst>
            </a:custGeom>
            <a:solidFill>
              <a:srgbClr val="009BDF"/>
            </a:solidFill>
            <a:ln w="9525">
              <a:noFill/>
              <a:round/>
              <a:headEnd/>
              <a:tailEnd/>
            </a:ln>
          </p:spPr>
          <p:txBody>
            <a:bodyPr/>
            <a:lstStyle/>
            <a:p>
              <a:pPr algn="ctr">
                <a:defRPr/>
              </a:pPr>
              <a:endParaRPr lang="en-ZA" dirty="0">
                <a:latin typeface="+mn-lt"/>
                <a:cs typeface="+mn-cs"/>
              </a:endParaRPr>
            </a:p>
          </p:txBody>
        </p:sp>
        <p:sp>
          <p:nvSpPr>
            <p:cNvPr id="143" name="Freeform 140"/>
            <p:cNvSpPr>
              <a:spLocks/>
            </p:cNvSpPr>
            <p:nvPr/>
          </p:nvSpPr>
          <p:spPr bwMode="auto">
            <a:xfrm>
              <a:off x="203" y="2606"/>
              <a:ext cx="59" cy="56"/>
            </a:xfrm>
            <a:custGeom>
              <a:avLst/>
              <a:gdLst>
                <a:gd name="T0" fmla="*/ 1172 w 1201"/>
                <a:gd name="T1" fmla="*/ 0 h 1211"/>
                <a:gd name="T2" fmla="*/ 1141 w 1201"/>
                <a:gd name="T3" fmla="*/ 13 h 1211"/>
                <a:gd name="T4" fmla="*/ 0 w 1201"/>
                <a:gd name="T5" fmla="*/ 1152 h 1211"/>
                <a:gd name="T6" fmla="*/ 60 w 1201"/>
                <a:gd name="T7" fmla="*/ 1211 h 1211"/>
                <a:gd name="T8" fmla="*/ 1201 w 1201"/>
                <a:gd name="T9" fmla="*/ 72 h 1211"/>
                <a:gd name="T10" fmla="*/ 1172 w 1201"/>
                <a:gd name="T11" fmla="*/ 0 h 1211"/>
                <a:gd name="T12" fmla="*/ 0 60000 65536"/>
                <a:gd name="T13" fmla="*/ 0 60000 65536"/>
                <a:gd name="T14" fmla="*/ 0 60000 65536"/>
                <a:gd name="T15" fmla="*/ 0 60000 65536"/>
                <a:gd name="T16" fmla="*/ 0 60000 65536"/>
                <a:gd name="T17" fmla="*/ 0 60000 65536"/>
                <a:gd name="T18" fmla="*/ 0 w 1201"/>
                <a:gd name="T19" fmla="*/ 0 h 1211"/>
                <a:gd name="T20" fmla="*/ 1201 w 1201"/>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201" h="1211">
                  <a:moveTo>
                    <a:pt x="1172" y="0"/>
                  </a:moveTo>
                  <a:lnTo>
                    <a:pt x="1141" y="13"/>
                  </a:lnTo>
                  <a:lnTo>
                    <a:pt x="0" y="1152"/>
                  </a:lnTo>
                  <a:lnTo>
                    <a:pt x="60" y="1211"/>
                  </a:lnTo>
                  <a:lnTo>
                    <a:pt x="1201" y="72"/>
                  </a:lnTo>
                  <a:lnTo>
                    <a:pt x="117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44" name="Freeform 141"/>
            <p:cNvSpPr>
              <a:spLocks/>
            </p:cNvSpPr>
            <p:nvPr/>
          </p:nvSpPr>
          <p:spPr bwMode="auto">
            <a:xfrm>
              <a:off x="259" y="2606"/>
              <a:ext cx="444" cy="5"/>
            </a:xfrm>
            <a:custGeom>
              <a:avLst/>
              <a:gdLst>
                <a:gd name="T0" fmla="*/ 9298 w 9298"/>
                <a:gd name="T1" fmla="*/ 72 h 85"/>
                <a:gd name="T2" fmla="*/ 9268 w 9298"/>
                <a:gd name="T3" fmla="*/ 0 h 85"/>
                <a:gd name="T4" fmla="*/ 0 w 9298"/>
                <a:gd name="T5" fmla="*/ 0 h 85"/>
                <a:gd name="T6" fmla="*/ 0 w 9298"/>
                <a:gd name="T7" fmla="*/ 85 h 85"/>
                <a:gd name="T8" fmla="*/ 9268 w 9298"/>
                <a:gd name="T9" fmla="*/ 85 h 85"/>
                <a:gd name="T10" fmla="*/ 9298 w 9298"/>
                <a:gd name="T11" fmla="*/ 72 h 85"/>
                <a:gd name="T12" fmla="*/ 0 60000 65536"/>
                <a:gd name="T13" fmla="*/ 0 60000 65536"/>
                <a:gd name="T14" fmla="*/ 0 60000 65536"/>
                <a:gd name="T15" fmla="*/ 0 60000 65536"/>
                <a:gd name="T16" fmla="*/ 0 60000 65536"/>
                <a:gd name="T17" fmla="*/ 0 60000 65536"/>
                <a:gd name="T18" fmla="*/ 0 w 9298"/>
                <a:gd name="T19" fmla="*/ 0 h 85"/>
                <a:gd name="T20" fmla="*/ 9298 w 929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298" h="85">
                  <a:moveTo>
                    <a:pt x="9298" y="72"/>
                  </a:moveTo>
                  <a:lnTo>
                    <a:pt x="9268" y="0"/>
                  </a:lnTo>
                  <a:lnTo>
                    <a:pt x="0" y="0"/>
                  </a:lnTo>
                  <a:lnTo>
                    <a:pt x="0" y="85"/>
                  </a:lnTo>
                  <a:lnTo>
                    <a:pt x="9268" y="85"/>
                  </a:lnTo>
                  <a:lnTo>
                    <a:pt x="9298" y="7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45" name="Freeform 142"/>
            <p:cNvSpPr>
              <a:spLocks/>
            </p:cNvSpPr>
            <p:nvPr/>
          </p:nvSpPr>
          <p:spPr bwMode="auto">
            <a:xfrm>
              <a:off x="644" y="2606"/>
              <a:ext cx="59" cy="59"/>
            </a:xfrm>
            <a:custGeom>
              <a:avLst/>
              <a:gdLst>
                <a:gd name="T0" fmla="*/ 30 w 1199"/>
                <a:gd name="T1" fmla="*/ 1211 h 1211"/>
                <a:gd name="T2" fmla="*/ 60 w 1199"/>
                <a:gd name="T3" fmla="*/ 1198 h 1211"/>
                <a:gd name="T4" fmla="*/ 1199 w 1199"/>
                <a:gd name="T5" fmla="*/ 59 h 1211"/>
                <a:gd name="T6" fmla="*/ 1139 w 1199"/>
                <a:gd name="T7" fmla="*/ 0 h 1211"/>
                <a:gd name="T8" fmla="*/ 0 w 1199"/>
                <a:gd name="T9" fmla="*/ 1139 h 1211"/>
                <a:gd name="T10" fmla="*/ 30 w 1199"/>
                <a:gd name="T11" fmla="*/ 1211 h 1211"/>
                <a:gd name="T12" fmla="*/ 0 60000 65536"/>
                <a:gd name="T13" fmla="*/ 0 60000 65536"/>
                <a:gd name="T14" fmla="*/ 0 60000 65536"/>
                <a:gd name="T15" fmla="*/ 0 60000 65536"/>
                <a:gd name="T16" fmla="*/ 0 60000 65536"/>
                <a:gd name="T17" fmla="*/ 0 60000 65536"/>
                <a:gd name="T18" fmla="*/ 0 w 1199"/>
                <a:gd name="T19" fmla="*/ 0 h 1211"/>
                <a:gd name="T20" fmla="*/ 1199 w 1199"/>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199" h="1211">
                  <a:moveTo>
                    <a:pt x="30" y="1211"/>
                  </a:moveTo>
                  <a:lnTo>
                    <a:pt x="60" y="1198"/>
                  </a:lnTo>
                  <a:lnTo>
                    <a:pt x="1199" y="59"/>
                  </a:lnTo>
                  <a:lnTo>
                    <a:pt x="1139" y="0"/>
                  </a:lnTo>
                  <a:lnTo>
                    <a:pt x="0" y="1139"/>
                  </a:lnTo>
                  <a:lnTo>
                    <a:pt x="30" y="121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46" name="Freeform 143"/>
            <p:cNvSpPr>
              <a:spLocks/>
            </p:cNvSpPr>
            <p:nvPr/>
          </p:nvSpPr>
          <p:spPr bwMode="auto">
            <a:xfrm>
              <a:off x="203" y="2660"/>
              <a:ext cx="444" cy="5"/>
            </a:xfrm>
            <a:custGeom>
              <a:avLst/>
              <a:gdLst>
                <a:gd name="T0" fmla="*/ 0 w 9301"/>
                <a:gd name="T1" fmla="*/ 13 h 85"/>
                <a:gd name="T2" fmla="*/ 29 w 9301"/>
                <a:gd name="T3" fmla="*/ 85 h 85"/>
                <a:gd name="T4" fmla="*/ 9301 w 9301"/>
                <a:gd name="T5" fmla="*/ 85 h 85"/>
                <a:gd name="T6" fmla="*/ 9301 w 9301"/>
                <a:gd name="T7" fmla="*/ 0 h 85"/>
                <a:gd name="T8" fmla="*/ 29 w 9301"/>
                <a:gd name="T9" fmla="*/ 0 h 85"/>
                <a:gd name="T10" fmla="*/ 0 w 9301"/>
                <a:gd name="T11" fmla="*/ 13 h 85"/>
                <a:gd name="T12" fmla="*/ 0 60000 65536"/>
                <a:gd name="T13" fmla="*/ 0 60000 65536"/>
                <a:gd name="T14" fmla="*/ 0 60000 65536"/>
                <a:gd name="T15" fmla="*/ 0 60000 65536"/>
                <a:gd name="T16" fmla="*/ 0 60000 65536"/>
                <a:gd name="T17" fmla="*/ 0 60000 65536"/>
                <a:gd name="T18" fmla="*/ 0 w 9301"/>
                <a:gd name="T19" fmla="*/ 0 h 85"/>
                <a:gd name="T20" fmla="*/ 9301 w 930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01" h="85">
                  <a:moveTo>
                    <a:pt x="0" y="13"/>
                  </a:moveTo>
                  <a:lnTo>
                    <a:pt x="29" y="85"/>
                  </a:lnTo>
                  <a:lnTo>
                    <a:pt x="9301" y="85"/>
                  </a:lnTo>
                  <a:lnTo>
                    <a:pt x="9301" y="0"/>
                  </a:lnTo>
                  <a:lnTo>
                    <a:pt x="29" y="0"/>
                  </a:lnTo>
                  <a:lnTo>
                    <a:pt x="0" y="1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47" name="Freeform 144"/>
            <p:cNvSpPr>
              <a:spLocks/>
            </p:cNvSpPr>
            <p:nvPr/>
          </p:nvSpPr>
          <p:spPr bwMode="auto">
            <a:xfrm>
              <a:off x="647" y="2609"/>
              <a:ext cx="54" cy="487"/>
            </a:xfrm>
            <a:custGeom>
              <a:avLst/>
              <a:gdLst>
                <a:gd name="T0" fmla="*/ 0 w 1139"/>
                <a:gd name="T1" fmla="*/ 1139 h 10250"/>
                <a:gd name="T2" fmla="*/ 1139 w 1139"/>
                <a:gd name="T3" fmla="*/ 0 h 10250"/>
                <a:gd name="T4" fmla="*/ 1139 w 1139"/>
                <a:gd name="T5" fmla="*/ 9109 h 10250"/>
                <a:gd name="T6" fmla="*/ 0 w 1139"/>
                <a:gd name="T7" fmla="*/ 10250 h 10250"/>
                <a:gd name="T8" fmla="*/ 0 w 1139"/>
                <a:gd name="T9" fmla="*/ 1139 h 10250"/>
                <a:gd name="T10" fmla="*/ 0 60000 65536"/>
                <a:gd name="T11" fmla="*/ 0 60000 65536"/>
                <a:gd name="T12" fmla="*/ 0 60000 65536"/>
                <a:gd name="T13" fmla="*/ 0 60000 65536"/>
                <a:gd name="T14" fmla="*/ 0 60000 65536"/>
                <a:gd name="T15" fmla="*/ 0 w 1139"/>
                <a:gd name="T16" fmla="*/ 0 h 10250"/>
                <a:gd name="T17" fmla="*/ 1139 w 1139"/>
                <a:gd name="T18" fmla="*/ 10250 h 10250"/>
              </a:gdLst>
              <a:ahLst/>
              <a:cxnLst>
                <a:cxn ang="T10">
                  <a:pos x="T0" y="T1"/>
                </a:cxn>
                <a:cxn ang="T11">
                  <a:pos x="T2" y="T3"/>
                </a:cxn>
                <a:cxn ang="T12">
                  <a:pos x="T4" y="T5"/>
                </a:cxn>
                <a:cxn ang="T13">
                  <a:pos x="T6" y="T7"/>
                </a:cxn>
                <a:cxn ang="T14">
                  <a:pos x="T8" y="T9"/>
                </a:cxn>
              </a:cxnLst>
              <a:rect l="T15" t="T16" r="T17" b="T18"/>
              <a:pathLst>
                <a:path w="1139" h="10250">
                  <a:moveTo>
                    <a:pt x="0" y="1139"/>
                  </a:moveTo>
                  <a:lnTo>
                    <a:pt x="1139" y="0"/>
                  </a:lnTo>
                  <a:lnTo>
                    <a:pt x="1139" y="9109"/>
                  </a:lnTo>
                  <a:lnTo>
                    <a:pt x="0" y="10250"/>
                  </a:lnTo>
                  <a:lnTo>
                    <a:pt x="0" y="1139"/>
                  </a:lnTo>
                  <a:close/>
                </a:path>
              </a:pathLst>
            </a:custGeom>
            <a:solidFill>
              <a:srgbClr val="00688F"/>
            </a:solidFill>
            <a:ln w="9525">
              <a:noFill/>
              <a:round/>
              <a:headEnd/>
              <a:tailEnd/>
            </a:ln>
          </p:spPr>
          <p:txBody>
            <a:bodyPr/>
            <a:lstStyle/>
            <a:p>
              <a:pPr algn="ctr">
                <a:defRPr/>
              </a:pPr>
              <a:endParaRPr lang="en-ZA" dirty="0">
                <a:latin typeface="+mn-lt"/>
                <a:cs typeface="+mn-cs"/>
              </a:endParaRPr>
            </a:p>
          </p:txBody>
        </p:sp>
        <p:sp>
          <p:nvSpPr>
            <p:cNvPr id="148" name="Freeform 145"/>
            <p:cNvSpPr>
              <a:spLocks/>
            </p:cNvSpPr>
            <p:nvPr/>
          </p:nvSpPr>
          <p:spPr bwMode="auto">
            <a:xfrm>
              <a:off x="644" y="2606"/>
              <a:ext cx="59" cy="56"/>
            </a:xfrm>
            <a:custGeom>
              <a:avLst/>
              <a:gdLst>
                <a:gd name="T0" fmla="*/ 1212 w 1212"/>
                <a:gd name="T1" fmla="*/ 30 h 1198"/>
                <a:gd name="T2" fmla="*/ 1139 w 1212"/>
                <a:gd name="T3" fmla="*/ 0 h 1198"/>
                <a:gd name="T4" fmla="*/ 0 w 1212"/>
                <a:gd name="T5" fmla="*/ 1139 h 1198"/>
                <a:gd name="T6" fmla="*/ 60 w 1212"/>
                <a:gd name="T7" fmla="*/ 1198 h 1198"/>
                <a:gd name="T8" fmla="*/ 1199 w 1212"/>
                <a:gd name="T9" fmla="*/ 59 h 1198"/>
                <a:gd name="T10" fmla="*/ 1212 w 1212"/>
                <a:gd name="T11" fmla="*/ 30 h 1198"/>
                <a:gd name="T12" fmla="*/ 0 60000 65536"/>
                <a:gd name="T13" fmla="*/ 0 60000 65536"/>
                <a:gd name="T14" fmla="*/ 0 60000 65536"/>
                <a:gd name="T15" fmla="*/ 0 60000 65536"/>
                <a:gd name="T16" fmla="*/ 0 60000 65536"/>
                <a:gd name="T17" fmla="*/ 0 60000 65536"/>
                <a:gd name="T18" fmla="*/ 0 w 1212"/>
                <a:gd name="T19" fmla="*/ 0 h 1198"/>
                <a:gd name="T20" fmla="*/ 1212 w 1212"/>
                <a:gd name="T21" fmla="*/ 1198 h 1198"/>
              </a:gdLst>
              <a:ahLst/>
              <a:cxnLst>
                <a:cxn ang="T12">
                  <a:pos x="T0" y="T1"/>
                </a:cxn>
                <a:cxn ang="T13">
                  <a:pos x="T2" y="T3"/>
                </a:cxn>
                <a:cxn ang="T14">
                  <a:pos x="T4" y="T5"/>
                </a:cxn>
                <a:cxn ang="T15">
                  <a:pos x="T6" y="T7"/>
                </a:cxn>
                <a:cxn ang="T16">
                  <a:pos x="T8" y="T9"/>
                </a:cxn>
                <a:cxn ang="T17">
                  <a:pos x="T10" y="T11"/>
                </a:cxn>
              </a:cxnLst>
              <a:rect l="T18" t="T19" r="T20" b="T21"/>
              <a:pathLst>
                <a:path w="1212" h="1198">
                  <a:moveTo>
                    <a:pt x="1212" y="30"/>
                  </a:moveTo>
                  <a:lnTo>
                    <a:pt x="1139" y="0"/>
                  </a:lnTo>
                  <a:lnTo>
                    <a:pt x="0" y="1139"/>
                  </a:lnTo>
                  <a:lnTo>
                    <a:pt x="60" y="1198"/>
                  </a:lnTo>
                  <a:lnTo>
                    <a:pt x="1199" y="59"/>
                  </a:lnTo>
                  <a:lnTo>
                    <a:pt x="1212" y="3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49" name="Freeform 146"/>
            <p:cNvSpPr>
              <a:spLocks/>
            </p:cNvSpPr>
            <p:nvPr/>
          </p:nvSpPr>
          <p:spPr bwMode="auto">
            <a:xfrm>
              <a:off x="700" y="2609"/>
              <a:ext cx="3" cy="436"/>
            </a:xfrm>
            <a:custGeom>
              <a:avLst/>
              <a:gdLst>
                <a:gd name="T0" fmla="*/ 72 w 85"/>
                <a:gd name="T1" fmla="*/ 9138 h 9138"/>
                <a:gd name="T2" fmla="*/ 85 w 85"/>
                <a:gd name="T3" fmla="*/ 9109 h 9138"/>
                <a:gd name="T4" fmla="*/ 85 w 85"/>
                <a:gd name="T5" fmla="*/ 0 h 9138"/>
                <a:gd name="T6" fmla="*/ 0 w 85"/>
                <a:gd name="T7" fmla="*/ 0 h 9138"/>
                <a:gd name="T8" fmla="*/ 0 w 85"/>
                <a:gd name="T9" fmla="*/ 9109 h 9138"/>
                <a:gd name="T10" fmla="*/ 72 w 85"/>
                <a:gd name="T11" fmla="*/ 9138 h 9138"/>
                <a:gd name="T12" fmla="*/ 0 60000 65536"/>
                <a:gd name="T13" fmla="*/ 0 60000 65536"/>
                <a:gd name="T14" fmla="*/ 0 60000 65536"/>
                <a:gd name="T15" fmla="*/ 0 60000 65536"/>
                <a:gd name="T16" fmla="*/ 0 60000 65536"/>
                <a:gd name="T17" fmla="*/ 0 60000 65536"/>
                <a:gd name="T18" fmla="*/ 0 w 85"/>
                <a:gd name="T19" fmla="*/ 0 h 9138"/>
                <a:gd name="T20" fmla="*/ 85 w 85"/>
                <a:gd name="T21" fmla="*/ 9138 h 9138"/>
              </a:gdLst>
              <a:ahLst/>
              <a:cxnLst>
                <a:cxn ang="T12">
                  <a:pos x="T0" y="T1"/>
                </a:cxn>
                <a:cxn ang="T13">
                  <a:pos x="T2" y="T3"/>
                </a:cxn>
                <a:cxn ang="T14">
                  <a:pos x="T4" y="T5"/>
                </a:cxn>
                <a:cxn ang="T15">
                  <a:pos x="T6" y="T7"/>
                </a:cxn>
                <a:cxn ang="T16">
                  <a:pos x="T8" y="T9"/>
                </a:cxn>
                <a:cxn ang="T17">
                  <a:pos x="T10" y="T11"/>
                </a:cxn>
              </a:cxnLst>
              <a:rect l="T18" t="T19" r="T20" b="T21"/>
              <a:pathLst>
                <a:path w="85" h="9138">
                  <a:moveTo>
                    <a:pt x="72" y="9138"/>
                  </a:moveTo>
                  <a:lnTo>
                    <a:pt x="85" y="9109"/>
                  </a:lnTo>
                  <a:lnTo>
                    <a:pt x="85" y="0"/>
                  </a:lnTo>
                  <a:lnTo>
                    <a:pt x="0" y="0"/>
                  </a:lnTo>
                  <a:lnTo>
                    <a:pt x="0" y="9109"/>
                  </a:lnTo>
                  <a:lnTo>
                    <a:pt x="72" y="9138"/>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50" name="Freeform 147"/>
            <p:cNvSpPr>
              <a:spLocks/>
            </p:cNvSpPr>
            <p:nvPr/>
          </p:nvSpPr>
          <p:spPr bwMode="auto">
            <a:xfrm>
              <a:off x="644" y="3039"/>
              <a:ext cx="59" cy="59"/>
            </a:xfrm>
            <a:custGeom>
              <a:avLst/>
              <a:gdLst>
                <a:gd name="T0" fmla="*/ 0 w 1211"/>
                <a:gd name="T1" fmla="*/ 1171 h 1201"/>
                <a:gd name="T2" fmla="*/ 72 w 1211"/>
                <a:gd name="T3" fmla="*/ 1201 h 1201"/>
                <a:gd name="T4" fmla="*/ 1211 w 1211"/>
                <a:gd name="T5" fmla="*/ 59 h 1201"/>
                <a:gd name="T6" fmla="*/ 1151 w 1211"/>
                <a:gd name="T7" fmla="*/ 0 h 1201"/>
                <a:gd name="T8" fmla="*/ 12 w 1211"/>
                <a:gd name="T9" fmla="*/ 1142 h 1201"/>
                <a:gd name="T10" fmla="*/ 0 w 1211"/>
                <a:gd name="T11" fmla="*/ 1171 h 1201"/>
                <a:gd name="T12" fmla="*/ 0 60000 65536"/>
                <a:gd name="T13" fmla="*/ 0 60000 65536"/>
                <a:gd name="T14" fmla="*/ 0 60000 65536"/>
                <a:gd name="T15" fmla="*/ 0 60000 65536"/>
                <a:gd name="T16" fmla="*/ 0 60000 65536"/>
                <a:gd name="T17" fmla="*/ 0 60000 65536"/>
                <a:gd name="T18" fmla="*/ 0 w 1211"/>
                <a:gd name="T19" fmla="*/ 0 h 1201"/>
                <a:gd name="T20" fmla="*/ 1211 w 1211"/>
                <a:gd name="T21" fmla="*/ 1201 h 1201"/>
              </a:gdLst>
              <a:ahLst/>
              <a:cxnLst>
                <a:cxn ang="T12">
                  <a:pos x="T0" y="T1"/>
                </a:cxn>
                <a:cxn ang="T13">
                  <a:pos x="T2" y="T3"/>
                </a:cxn>
                <a:cxn ang="T14">
                  <a:pos x="T4" y="T5"/>
                </a:cxn>
                <a:cxn ang="T15">
                  <a:pos x="T6" y="T7"/>
                </a:cxn>
                <a:cxn ang="T16">
                  <a:pos x="T8" y="T9"/>
                </a:cxn>
                <a:cxn ang="T17">
                  <a:pos x="T10" y="T11"/>
                </a:cxn>
              </a:cxnLst>
              <a:rect l="T18" t="T19" r="T20" b="T21"/>
              <a:pathLst>
                <a:path w="1211" h="1201">
                  <a:moveTo>
                    <a:pt x="0" y="1171"/>
                  </a:moveTo>
                  <a:lnTo>
                    <a:pt x="72" y="1201"/>
                  </a:lnTo>
                  <a:lnTo>
                    <a:pt x="1211" y="59"/>
                  </a:lnTo>
                  <a:lnTo>
                    <a:pt x="1151" y="0"/>
                  </a:lnTo>
                  <a:lnTo>
                    <a:pt x="12" y="1142"/>
                  </a:lnTo>
                  <a:lnTo>
                    <a:pt x="0" y="117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51" name="Freeform 148"/>
            <p:cNvSpPr>
              <a:spLocks/>
            </p:cNvSpPr>
            <p:nvPr/>
          </p:nvSpPr>
          <p:spPr bwMode="auto">
            <a:xfrm>
              <a:off x="644" y="2660"/>
              <a:ext cx="5" cy="436"/>
            </a:xfrm>
            <a:custGeom>
              <a:avLst/>
              <a:gdLst>
                <a:gd name="T0" fmla="*/ 12 w 84"/>
                <a:gd name="T1" fmla="*/ 0 h 9141"/>
                <a:gd name="T2" fmla="*/ 0 w 84"/>
                <a:gd name="T3" fmla="*/ 30 h 9141"/>
                <a:gd name="T4" fmla="*/ 0 w 84"/>
                <a:gd name="T5" fmla="*/ 9141 h 9141"/>
                <a:gd name="T6" fmla="*/ 84 w 84"/>
                <a:gd name="T7" fmla="*/ 9141 h 9141"/>
                <a:gd name="T8" fmla="*/ 84 w 84"/>
                <a:gd name="T9" fmla="*/ 30 h 9141"/>
                <a:gd name="T10" fmla="*/ 12 w 84"/>
                <a:gd name="T11" fmla="*/ 0 h 9141"/>
                <a:gd name="T12" fmla="*/ 0 60000 65536"/>
                <a:gd name="T13" fmla="*/ 0 60000 65536"/>
                <a:gd name="T14" fmla="*/ 0 60000 65536"/>
                <a:gd name="T15" fmla="*/ 0 60000 65536"/>
                <a:gd name="T16" fmla="*/ 0 60000 65536"/>
                <a:gd name="T17" fmla="*/ 0 60000 65536"/>
                <a:gd name="T18" fmla="*/ 0 w 84"/>
                <a:gd name="T19" fmla="*/ 0 h 9141"/>
                <a:gd name="T20" fmla="*/ 84 w 84"/>
                <a:gd name="T21" fmla="*/ 9141 h 9141"/>
              </a:gdLst>
              <a:ahLst/>
              <a:cxnLst>
                <a:cxn ang="T12">
                  <a:pos x="T0" y="T1"/>
                </a:cxn>
                <a:cxn ang="T13">
                  <a:pos x="T2" y="T3"/>
                </a:cxn>
                <a:cxn ang="T14">
                  <a:pos x="T4" y="T5"/>
                </a:cxn>
                <a:cxn ang="T15">
                  <a:pos x="T6" y="T7"/>
                </a:cxn>
                <a:cxn ang="T16">
                  <a:pos x="T8" y="T9"/>
                </a:cxn>
                <a:cxn ang="T17">
                  <a:pos x="T10" y="T11"/>
                </a:cxn>
              </a:cxnLst>
              <a:rect l="T18" t="T19" r="T20" b="T21"/>
              <a:pathLst>
                <a:path w="84" h="9141">
                  <a:moveTo>
                    <a:pt x="12" y="0"/>
                  </a:moveTo>
                  <a:lnTo>
                    <a:pt x="0" y="30"/>
                  </a:lnTo>
                  <a:lnTo>
                    <a:pt x="0" y="9141"/>
                  </a:lnTo>
                  <a:lnTo>
                    <a:pt x="84" y="9141"/>
                  </a:lnTo>
                  <a:lnTo>
                    <a:pt x="84" y="30"/>
                  </a:lnTo>
                  <a:lnTo>
                    <a:pt x="1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52" name="Freeform 149"/>
            <p:cNvSpPr>
              <a:spLocks/>
            </p:cNvSpPr>
            <p:nvPr/>
          </p:nvSpPr>
          <p:spPr bwMode="auto">
            <a:xfrm>
              <a:off x="222" y="2839"/>
              <a:ext cx="153" cy="67"/>
            </a:xfrm>
            <a:custGeom>
              <a:avLst/>
              <a:gdLst>
                <a:gd name="T0" fmla="*/ 3238 w 3238"/>
                <a:gd name="T1" fmla="*/ 348 h 1423"/>
                <a:gd name="T2" fmla="*/ 717 w 3238"/>
                <a:gd name="T3" fmla="*/ 348 h 1423"/>
                <a:gd name="T4" fmla="*/ 717 w 3238"/>
                <a:gd name="T5" fmla="*/ 0 h 1423"/>
                <a:gd name="T6" fmla="*/ 0 w 3238"/>
                <a:gd name="T7" fmla="*/ 706 h 1423"/>
                <a:gd name="T8" fmla="*/ 717 w 3238"/>
                <a:gd name="T9" fmla="*/ 1423 h 1423"/>
                <a:gd name="T10" fmla="*/ 717 w 3238"/>
                <a:gd name="T11" fmla="*/ 1065 h 1423"/>
                <a:gd name="T12" fmla="*/ 3238 w 3238"/>
                <a:gd name="T13" fmla="*/ 1065 h 1423"/>
                <a:gd name="T14" fmla="*/ 3238 w 3238"/>
                <a:gd name="T15" fmla="*/ 348 h 1423"/>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3"/>
                <a:gd name="T26" fmla="*/ 3238 w 3238"/>
                <a:gd name="T27" fmla="*/ 1423 h 1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3">
                  <a:moveTo>
                    <a:pt x="3238" y="348"/>
                  </a:moveTo>
                  <a:lnTo>
                    <a:pt x="717" y="348"/>
                  </a:lnTo>
                  <a:lnTo>
                    <a:pt x="717" y="0"/>
                  </a:lnTo>
                  <a:lnTo>
                    <a:pt x="0" y="706"/>
                  </a:lnTo>
                  <a:lnTo>
                    <a:pt x="717" y="1423"/>
                  </a:lnTo>
                  <a:lnTo>
                    <a:pt x="717" y="1065"/>
                  </a:lnTo>
                  <a:lnTo>
                    <a:pt x="3238" y="1065"/>
                  </a:lnTo>
                  <a:lnTo>
                    <a:pt x="3238" y="34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53" name="Freeform 150"/>
            <p:cNvSpPr>
              <a:spLocks/>
            </p:cNvSpPr>
            <p:nvPr/>
          </p:nvSpPr>
          <p:spPr bwMode="auto">
            <a:xfrm>
              <a:off x="278" y="2734"/>
              <a:ext cx="121" cy="123"/>
            </a:xfrm>
            <a:custGeom>
              <a:avLst/>
              <a:gdLst>
                <a:gd name="T0" fmla="*/ 2543 w 2543"/>
                <a:gd name="T1" fmla="*/ 2026 h 2532"/>
                <a:gd name="T2" fmla="*/ 760 w 2543"/>
                <a:gd name="T3" fmla="*/ 243 h 2532"/>
                <a:gd name="T4" fmla="*/ 1006 w 2543"/>
                <a:gd name="T5" fmla="*/ 18 h 2532"/>
                <a:gd name="T6" fmla="*/ 0 w 2543"/>
                <a:gd name="T7" fmla="*/ 0 h 2532"/>
                <a:gd name="T8" fmla="*/ 0 w 2543"/>
                <a:gd name="T9" fmla="*/ 1003 h 2532"/>
                <a:gd name="T10" fmla="*/ 253 w 2543"/>
                <a:gd name="T11" fmla="*/ 750 h 2532"/>
                <a:gd name="T12" fmla="*/ 2036 w 2543"/>
                <a:gd name="T13" fmla="*/ 2532 h 2532"/>
                <a:gd name="T14" fmla="*/ 2543 w 2543"/>
                <a:gd name="T15" fmla="*/ 2026 h 2532"/>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2"/>
                <a:gd name="T26" fmla="*/ 2543 w 2543"/>
                <a:gd name="T27" fmla="*/ 2532 h 25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2">
                  <a:moveTo>
                    <a:pt x="2543" y="2026"/>
                  </a:moveTo>
                  <a:lnTo>
                    <a:pt x="760" y="243"/>
                  </a:lnTo>
                  <a:lnTo>
                    <a:pt x="1006" y="18"/>
                  </a:lnTo>
                  <a:lnTo>
                    <a:pt x="0" y="0"/>
                  </a:lnTo>
                  <a:lnTo>
                    <a:pt x="0" y="1003"/>
                  </a:lnTo>
                  <a:lnTo>
                    <a:pt x="253" y="750"/>
                  </a:lnTo>
                  <a:lnTo>
                    <a:pt x="2036" y="2532"/>
                  </a:lnTo>
                  <a:lnTo>
                    <a:pt x="2543" y="202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54" name="Freeform 151"/>
            <p:cNvSpPr>
              <a:spLocks/>
            </p:cNvSpPr>
            <p:nvPr/>
          </p:nvSpPr>
          <p:spPr bwMode="auto">
            <a:xfrm>
              <a:off x="383" y="2678"/>
              <a:ext cx="67" cy="154"/>
            </a:xfrm>
            <a:custGeom>
              <a:avLst/>
              <a:gdLst>
                <a:gd name="T0" fmla="*/ 1075 w 1424"/>
                <a:gd name="T1" fmla="*/ 3238 h 3238"/>
                <a:gd name="T2" fmla="*/ 1075 w 1424"/>
                <a:gd name="T3" fmla="*/ 717 h 3238"/>
                <a:gd name="T4" fmla="*/ 1424 w 1424"/>
                <a:gd name="T5" fmla="*/ 717 h 3238"/>
                <a:gd name="T6" fmla="*/ 717 w 1424"/>
                <a:gd name="T7" fmla="*/ 0 h 3238"/>
                <a:gd name="T8" fmla="*/ 0 w 1424"/>
                <a:gd name="T9" fmla="*/ 717 h 3238"/>
                <a:gd name="T10" fmla="*/ 358 w 1424"/>
                <a:gd name="T11" fmla="*/ 717 h 3238"/>
                <a:gd name="T12" fmla="*/ 358 w 1424"/>
                <a:gd name="T13" fmla="*/ 3238 h 3238"/>
                <a:gd name="T14" fmla="*/ 1075 w 1424"/>
                <a:gd name="T15" fmla="*/ 3238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1075" y="3238"/>
                  </a:moveTo>
                  <a:lnTo>
                    <a:pt x="1075" y="717"/>
                  </a:lnTo>
                  <a:lnTo>
                    <a:pt x="1424" y="717"/>
                  </a:lnTo>
                  <a:lnTo>
                    <a:pt x="717" y="0"/>
                  </a:lnTo>
                  <a:lnTo>
                    <a:pt x="0" y="717"/>
                  </a:lnTo>
                  <a:lnTo>
                    <a:pt x="358" y="717"/>
                  </a:lnTo>
                  <a:lnTo>
                    <a:pt x="358" y="3238"/>
                  </a:lnTo>
                  <a:lnTo>
                    <a:pt x="1075" y="323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55" name="Freeform 152"/>
            <p:cNvSpPr>
              <a:spLocks/>
            </p:cNvSpPr>
            <p:nvPr/>
          </p:nvSpPr>
          <p:spPr bwMode="auto">
            <a:xfrm>
              <a:off x="434" y="2734"/>
              <a:ext cx="121" cy="123"/>
            </a:xfrm>
            <a:custGeom>
              <a:avLst/>
              <a:gdLst>
                <a:gd name="T0" fmla="*/ 507 w 2533"/>
                <a:gd name="T1" fmla="*/ 2544 h 2544"/>
                <a:gd name="T2" fmla="*/ 2290 w 2533"/>
                <a:gd name="T3" fmla="*/ 761 h 2544"/>
                <a:gd name="T4" fmla="*/ 2525 w 2533"/>
                <a:gd name="T5" fmla="*/ 1008 h 2544"/>
                <a:gd name="T6" fmla="*/ 2533 w 2533"/>
                <a:gd name="T7" fmla="*/ 0 h 2544"/>
                <a:gd name="T8" fmla="*/ 1529 w 2533"/>
                <a:gd name="T9" fmla="*/ 0 h 2544"/>
                <a:gd name="T10" fmla="*/ 1782 w 2533"/>
                <a:gd name="T11" fmla="*/ 255 h 2544"/>
                <a:gd name="T12" fmla="*/ 0 w 2533"/>
                <a:gd name="T13" fmla="*/ 2037 h 2544"/>
                <a:gd name="T14" fmla="*/ 507 w 2533"/>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3"/>
                <a:gd name="T25" fmla="*/ 0 h 2544"/>
                <a:gd name="T26" fmla="*/ 2533 w 2533"/>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3" h="2544">
                  <a:moveTo>
                    <a:pt x="507" y="2544"/>
                  </a:moveTo>
                  <a:lnTo>
                    <a:pt x="2290" y="761"/>
                  </a:lnTo>
                  <a:lnTo>
                    <a:pt x="2525" y="1008"/>
                  </a:lnTo>
                  <a:lnTo>
                    <a:pt x="2533" y="0"/>
                  </a:lnTo>
                  <a:lnTo>
                    <a:pt x="1529" y="0"/>
                  </a:lnTo>
                  <a:lnTo>
                    <a:pt x="1782" y="255"/>
                  </a:lnTo>
                  <a:lnTo>
                    <a:pt x="0" y="2037"/>
                  </a:lnTo>
                  <a:lnTo>
                    <a:pt x="507" y="2544"/>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56" name="Freeform 153"/>
            <p:cNvSpPr>
              <a:spLocks/>
            </p:cNvSpPr>
            <p:nvPr/>
          </p:nvSpPr>
          <p:spPr bwMode="auto">
            <a:xfrm>
              <a:off x="458" y="2839"/>
              <a:ext cx="156" cy="67"/>
            </a:xfrm>
            <a:custGeom>
              <a:avLst/>
              <a:gdLst>
                <a:gd name="T0" fmla="*/ 0 w 3238"/>
                <a:gd name="T1" fmla="*/ 1076 h 1425"/>
                <a:gd name="T2" fmla="*/ 2520 w 3238"/>
                <a:gd name="T3" fmla="*/ 1076 h 1425"/>
                <a:gd name="T4" fmla="*/ 2520 w 3238"/>
                <a:gd name="T5" fmla="*/ 1425 h 1425"/>
                <a:gd name="T6" fmla="*/ 3238 w 3238"/>
                <a:gd name="T7" fmla="*/ 717 h 1425"/>
                <a:gd name="T8" fmla="*/ 2520 w 3238"/>
                <a:gd name="T9" fmla="*/ 0 h 1425"/>
                <a:gd name="T10" fmla="*/ 2520 w 3238"/>
                <a:gd name="T11" fmla="*/ 358 h 1425"/>
                <a:gd name="T12" fmla="*/ 0 w 3238"/>
                <a:gd name="T13" fmla="*/ 358 h 1425"/>
                <a:gd name="T14" fmla="*/ 0 w 3238"/>
                <a:gd name="T15" fmla="*/ 1076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5"/>
                <a:gd name="T26" fmla="*/ 3238 w 3238"/>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5">
                  <a:moveTo>
                    <a:pt x="0" y="1076"/>
                  </a:moveTo>
                  <a:lnTo>
                    <a:pt x="2520" y="1076"/>
                  </a:lnTo>
                  <a:lnTo>
                    <a:pt x="2520" y="1425"/>
                  </a:lnTo>
                  <a:lnTo>
                    <a:pt x="3238" y="717"/>
                  </a:lnTo>
                  <a:lnTo>
                    <a:pt x="2520" y="0"/>
                  </a:lnTo>
                  <a:lnTo>
                    <a:pt x="2520" y="358"/>
                  </a:lnTo>
                  <a:lnTo>
                    <a:pt x="0" y="358"/>
                  </a:lnTo>
                  <a:lnTo>
                    <a:pt x="0" y="107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57" name="Freeform 154"/>
            <p:cNvSpPr>
              <a:spLocks/>
            </p:cNvSpPr>
            <p:nvPr/>
          </p:nvSpPr>
          <p:spPr bwMode="auto">
            <a:xfrm>
              <a:off x="434" y="2890"/>
              <a:ext cx="121" cy="120"/>
            </a:xfrm>
            <a:custGeom>
              <a:avLst/>
              <a:gdLst>
                <a:gd name="T0" fmla="*/ 0 w 2544"/>
                <a:gd name="T1" fmla="*/ 508 h 2525"/>
                <a:gd name="T2" fmla="*/ 1783 w 2544"/>
                <a:gd name="T3" fmla="*/ 2290 h 2525"/>
                <a:gd name="T4" fmla="*/ 1537 w 2544"/>
                <a:gd name="T5" fmla="*/ 2525 h 2525"/>
                <a:gd name="T6" fmla="*/ 2544 w 2544"/>
                <a:gd name="T7" fmla="*/ 2512 h 2525"/>
                <a:gd name="T8" fmla="*/ 2544 w 2544"/>
                <a:gd name="T9" fmla="*/ 1529 h 2525"/>
                <a:gd name="T10" fmla="*/ 2290 w 2544"/>
                <a:gd name="T11" fmla="*/ 1782 h 2525"/>
                <a:gd name="T12" fmla="*/ 508 w 2544"/>
                <a:gd name="T13" fmla="*/ 0 h 2525"/>
                <a:gd name="T14" fmla="*/ 0 w 2544"/>
                <a:gd name="T15" fmla="*/ 508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8"/>
                  </a:moveTo>
                  <a:lnTo>
                    <a:pt x="1783" y="2290"/>
                  </a:lnTo>
                  <a:lnTo>
                    <a:pt x="1537" y="2525"/>
                  </a:lnTo>
                  <a:lnTo>
                    <a:pt x="2544" y="2512"/>
                  </a:lnTo>
                  <a:lnTo>
                    <a:pt x="2544" y="1529"/>
                  </a:lnTo>
                  <a:lnTo>
                    <a:pt x="2290" y="1782"/>
                  </a:lnTo>
                  <a:lnTo>
                    <a:pt x="508" y="0"/>
                  </a:lnTo>
                  <a:lnTo>
                    <a:pt x="0" y="50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58" name="Freeform 155"/>
            <p:cNvSpPr>
              <a:spLocks/>
            </p:cNvSpPr>
            <p:nvPr/>
          </p:nvSpPr>
          <p:spPr bwMode="auto">
            <a:xfrm>
              <a:off x="383" y="2914"/>
              <a:ext cx="67" cy="154"/>
            </a:xfrm>
            <a:custGeom>
              <a:avLst/>
              <a:gdLst>
                <a:gd name="T0" fmla="*/ 348 w 1424"/>
                <a:gd name="T1" fmla="*/ 0 h 3238"/>
                <a:gd name="T2" fmla="*/ 348 w 1424"/>
                <a:gd name="T3" fmla="*/ 2521 h 3238"/>
                <a:gd name="T4" fmla="*/ 0 w 1424"/>
                <a:gd name="T5" fmla="*/ 2521 h 3238"/>
                <a:gd name="T6" fmla="*/ 707 w 1424"/>
                <a:gd name="T7" fmla="*/ 3238 h 3238"/>
                <a:gd name="T8" fmla="*/ 1424 w 1424"/>
                <a:gd name="T9" fmla="*/ 2521 h 3238"/>
                <a:gd name="T10" fmla="*/ 1065 w 1424"/>
                <a:gd name="T11" fmla="*/ 2521 h 3238"/>
                <a:gd name="T12" fmla="*/ 1065 w 1424"/>
                <a:gd name="T13" fmla="*/ 0 h 3238"/>
                <a:gd name="T14" fmla="*/ 348 w 1424"/>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348" y="0"/>
                  </a:moveTo>
                  <a:lnTo>
                    <a:pt x="348" y="2521"/>
                  </a:lnTo>
                  <a:lnTo>
                    <a:pt x="0" y="2521"/>
                  </a:lnTo>
                  <a:lnTo>
                    <a:pt x="707" y="3238"/>
                  </a:lnTo>
                  <a:lnTo>
                    <a:pt x="1424" y="2521"/>
                  </a:lnTo>
                  <a:lnTo>
                    <a:pt x="1065" y="2521"/>
                  </a:lnTo>
                  <a:lnTo>
                    <a:pt x="1065" y="0"/>
                  </a:lnTo>
                  <a:lnTo>
                    <a:pt x="348"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59" name="Freeform 156"/>
            <p:cNvSpPr>
              <a:spLocks/>
            </p:cNvSpPr>
            <p:nvPr/>
          </p:nvSpPr>
          <p:spPr bwMode="auto">
            <a:xfrm>
              <a:off x="281" y="2890"/>
              <a:ext cx="118" cy="120"/>
            </a:xfrm>
            <a:custGeom>
              <a:avLst/>
              <a:gdLst>
                <a:gd name="T0" fmla="*/ 2029 w 2536"/>
                <a:gd name="T1" fmla="*/ 0 h 2543"/>
                <a:gd name="T2" fmla="*/ 246 w 2536"/>
                <a:gd name="T3" fmla="*/ 1782 h 2543"/>
                <a:gd name="T4" fmla="*/ 0 w 2536"/>
                <a:gd name="T5" fmla="*/ 1536 h 2543"/>
                <a:gd name="T6" fmla="*/ 3 w 2536"/>
                <a:gd name="T7" fmla="*/ 2543 h 2543"/>
                <a:gd name="T8" fmla="*/ 1007 w 2536"/>
                <a:gd name="T9" fmla="*/ 2543 h 2543"/>
                <a:gd name="T10" fmla="*/ 753 w 2536"/>
                <a:gd name="T11" fmla="*/ 2290 h 2543"/>
                <a:gd name="T12" fmla="*/ 2536 w 2536"/>
                <a:gd name="T13" fmla="*/ 507 h 2543"/>
                <a:gd name="T14" fmla="*/ 2029 w 2536"/>
                <a:gd name="T15" fmla="*/ 0 h 2543"/>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3"/>
                <a:gd name="T26" fmla="*/ 2536 w 2536"/>
                <a:gd name="T27" fmla="*/ 2543 h 2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3">
                  <a:moveTo>
                    <a:pt x="2029" y="0"/>
                  </a:moveTo>
                  <a:lnTo>
                    <a:pt x="246" y="1782"/>
                  </a:lnTo>
                  <a:lnTo>
                    <a:pt x="0" y="1536"/>
                  </a:lnTo>
                  <a:lnTo>
                    <a:pt x="3" y="2543"/>
                  </a:lnTo>
                  <a:lnTo>
                    <a:pt x="1007" y="2543"/>
                  </a:lnTo>
                  <a:lnTo>
                    <a:pt x="753" y="2290"/>
                  </a:lnTo>
                  <a:lnTo>
                    <a:pt x="2536" y="507"/>
                  </a:lnTo>
                  <a:lnTo>
                    <a:pt x="2029"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60" name="Freeform 157"/>
            <p:cNvSpPr>
              <a:spLocks/>
            </p:cNvSpPr>
            <p:nvPr/>
          </p:nvSpPr>
          <p:spPr bwMode="auto">
            <a:xfrm>
              <a:off x="227" y="2842"/>
              <a:ext cx="153" cy="69"/>
            </a:xfrm>
            <a:custGeom>
              <a:avLst/>
              <a:gdLst>
                <a:gd name="T0" fmla="*/ 3238 w 3238"/>
                <a:gd name="T1" fmla="*/ 348 h 1424"/>
                <a:gd name="T2" fmla="*/ 717 w 3238"/>
                <a:gd name="T3" fmla="*/ 348 h 1424"/>
                <a:gd name="T4" fmla="*/ 717 w 3238"/>
                <a:gd name="T5" fmla="*/ 0 h 1424"/>
                <a:gd name="T6" fmla="*/ 0 w 3238"/>
                <a:gd name="T7" fmla="*/ 707 h 1424"/>
                <a:gd name="T8" fmla="*/ 717 w 3238"/>
                <a:gd name="T9" fmla="*/ 1424 h 1424"/>
                <a:gd name="T10" fmla="*/ 717 w 3238"/>
                <a:gd name="T11" fmla="*/ 1065 h 1424"/>
                <a:gd name="T12" fmla="*/ 3238 w 3238"/>
                <a:gd name="T13" fmla="*/ 1065 h 1424"/>
                <a:gd name="T14" fmla="*/ 3238 w 3238"/>
                <a:gd name="T15" fmla="*/ 348 h 1424"/>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4"/>
                <a:gd name="T26" fmla="*/ 3238 w 3238"/>
                <a:gd name="T27" fmla="*/ 1424 h 1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4">
                  <a:moveTo>
                    <a:pt x="3238" y="348"/>
                  </a:moveTo>
                  <a:lnTo>
                    <a:pt x="717" y="348"/>
                  </a:lnTo>
                  <a:lnTo>
                    <a:pt x="717" y="0"/>
                  </a:lnTo>
                  <a:lnTo>
                    <a:pt x="0" y="707"/>
                  </a:lnTo>
                  <a:lnTo>
                    <a:pt x="717" y="1424"/>
                  </a:lnTo>
                  <a:lnTo>
                    <a:pt x="717" y="1065"/>
                  </a:lnTo>
                  <a:lnTo>
                    <a:pt x="3238" y="1065"/>
                  </a:lnTo>
                  <a:lnTo>
                    <a:pt x="3238" y="348"/>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61" name="Freeform 158"/>
            <p:cNvSpPr>
              <a:spLocks/>
            </p:cNvSpPr>
            <p:nvPr/>
          </p:nvSpPr>
          <p:spPr bwMode="auto">
            <a:xfrm>
              <a:off x="284" y="2739"/>
              <a:ext cx="121" cy="120"/>
            </a:xfrm>
            <a:custGeom>
              <a:avLst/>
              <a:gdLst>
                <a:gd name="T0" fmla="*/ 2543 w 2543"/>
                <a:gd name="T1" fmla="*/ 2026 h 2533"/>
                <a:gd name="T2" fmla="*/ 761 w 2543"/>
                <a:gd name="T3" fmla="*/ 243 h 2533"/>
                <a:gd name="T4" fmla="*/ 1007 w 2543"/>
                <a:gd name="T5" fmla="*/ 18 h 2533"/>
                <a:gd name="T6" fmla="*/ 0 w 2543"/>
                <a:gd name="T7" fmla="*/ 0 h 2533"/>
                <a:gd name="T8" fmla="*/ 0 w 2543"/>
                <a:gd name="T9" fmla="*/ 1004 h 2533"/>
                <a:gd name="T10" fmla="*/ 253 w 2543"/>
                <a:gd name="T11" fmla="*/ 751 h 2533"/>
                <a:gd name="T12" fmla="*/ 2037 w 2543"/>
                <a:gd name="T13" fmla="*/ 2533 h 2533"/>
                <a:gd name="T14" fmla="*/ 2543 w 2543"/>
                <a:gd name="T15" fmla="*/ 2026 h 2533"/>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3"/>
                <a:gd name="T26" fmla="*/ 2543 w 2543"/>
                <a:gd name="T27" fmla="*/ 2533 h 2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3">
                  <a:moveTo>
                    <a:pt x="2543" y="2026"/>
                  </a:moveTo>
                  <a:lnTo>
                    <a:pt x="761" y="243"/>
                  </a:lnTo>
                  <a:lnTo>
                    <a:pt x="1007" y="18"/>
                  </a:lnTo>
                  <a:lnTo>
                    <a:pt x="0" y="0"/>
                  </a:lnTo>
                  <a:lnTo>
                    <a:pt x="0" y="1004"/>
                  </a:lnTo>
                  <a:lnTo>
                    <a:pt x="253" y="751"/>
                  </a:lnTo>
                  <a:lnTo>
                    <a:pt x="2037" y="2533"/>
                  </a:lnTo>
                  <a:lnTo>
                    <a:pt x="2543" y="2026"/>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62" name="Freeform 159"/>
            <p:cNvSpPr>
              <a:spLocks/>
            </p:cNvSpPr>
            <p:nvPr/>
          </p:nvSpPr>
          <p:spPr bwMode="auto">
            <a:xfrm>
              <a:off x="386" y="2680"/>
              <a:ext cx="70" cy="154"/>
            </a:xfrm>
            <a:custGeom>
              <a:avLst/>
              <a:gdLst>
                <a:gd name="T0" fmla="*/ 1076 w 1424"/>
                <a:gd name="T1" fmla="*/ 3237 h 3237"/>
                <a:gd name="T2" fmla="*/ 1076 w 1424"/>
                <a:gd name="T3" fmla="*/ 717 h 3237"/>
                <a:gd name="T4" fmla="*/ 1424 w 1424"/>
                <a:gd name="T5" fmla="*/ 717 h 3237"/>
                <a:gd name="T6" fmla="*/ 717 w 1424"/>
                <a:gd name="T7" fmla="*/ 0 h 3237"/>
                <a:gd name="T8" fmla="*/ 0 w 1424"/>
                <a:gd name="T9" fmla="*/ 717 h 3237"/>
                <a:gd name="T10" fmla="*/ 359 w 1424"/>
                <a:gd name="T11" fmla="*/ 717 h 3237"/>
                <a:gd name="T12" fmla="*/ 359 w 1424"/>
                <a:gd name="T13" fmla="*/ 3237 h 3237"/>
                <a:gd name="T14" fmla="*/ 1076 w 1424"/>
                <a:gd name="T15" fmla="*/ 3237 h 3237"/>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7"/>
                <a:gd name="T26" fmla="*/ 1424 w 1424"/>
                <a:gd name="T27" fmla="*/ 3237 h 3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7">
                  <a:moveTo>
                    <a:pt x="1076" y="3237"/>
                  </a:moveTo>
                  <a:lnTo>
                    <a:pt x="1076" y="717"/>
                  </a:lnTo>
                  <a:lnTo>
                    <a:pt x="1424" y="717"/>
                  </a:lnTo>
                  <a:lnTo>
                    <a:pt x="717" y="0"/>
                  </a:lnTo>
                  <a:lnTo>
                    <a:pt x="0" y="717"/>
                  </a:lnTo>
                  <a:lnTo>
                    <a:pt x="359" y="717"/>
                  </a:lnTo>
                  <a:lnTo>
                    <a:pt x="359" y="3237"/>
                  </a:lnTo>
                  <a:lnTo>
                    <a:pt x="1076" y="323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63" name="Freeform 160"/>
            <p:cNvSpPr>
              <a:spLocks/>
            </p:cNvSpPr>
            <p:nvPr/>
          </p:nvSpPr>
          <p:spPr bwMode="auto">
            <a:xfrm>
              <a:off x="437" y="2739"/>
              <a:ext cx="121" cy="120"/>
            </a:xfrm>
            <a:custGeom>
              <a:avLst/>
              <a:gdLst>
                <a:gd name="T0" fmla="*/ 506 w 2532"/>
                <a:gd name="T1" fmla="*/ 2544 h 2544"/>
                <a:gd name="T2" fmla="*/ 2289 w 2532"/>
                <a:gd name="T3" fmla="*/ 761 h 2544"/>
                <a:gd name="T4" fmla="*/ 2525 w 2532"/>
                <a:gd name="T5" fmla="*/ 1008 h 2544"/>
                <a:gd name="T6" fmla="*/ 2532 w 2532"/>
                <a:gd name="T7" fmla="*/ 0 h 2544"/>
                <a:gd name="T8" fmla="*/ 1528 w 2532"/>
                <a:gd name="T9" fmla="*/ 0 h 2544"/>
                <a:gd name="T10" fmla="*/ 1782 w 2532"/>
                <a:gd name="T11" fmla="*/ 254 h 2544"/>
                <a:gd name="T12" fmla="*/ 0 w 2532"/>
                <a:gd name="T13" fmla="*/ 2036 h 2544"/>
                <a:gd name="T14" fmla="*/ 506 w 2532"/>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2"/>
                <a:gd name="T25" fmla="*/ 0 h 2544"/>
                <a:gd name="T26" fmla="*/ 2532 w 2532"/>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2" h="2544">
                  <a:moveTo>
                    <a:pt x="506" y="2544"/>
                  </a:moveTo>
                  <a:lnTo>
                    <a:pt x="2289" y="761"/>
                  </a:lnTo>
                  <a:lnTo>
                    <a:pt x="2525" y="1008"/>
                  </a:lnTo>
                  <a:lnTo>
                    <a:pt x="2532" y="0"/>
                  </a:lnTo>
                  <a:lnTo>
                    <a:pt x="1528" y="0"/>
                  </a:lnTo>
                  <a:lnTo>
                    <a:pt x="1782" y="254"/>
                  </a:lnTo>
                  <a:lnTo>
                    <a:pt x="0" y="2036"/>
                  </a:lnTo>
                  <a:lnTo>
                    <a:pt x="506" y="2544"/>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64" name="Freeform 161"/>
            <p:cNvSpPr>
              <a:spLocks/>
            </p:cNvSpPr>
            <p:nvPr/>
          </p:nvSpPr>
          <p:spPr bwMode="auto">
            <a:xfrm>
              <a:off x="461" y="2842"/>
              <a:ext cx="156" cy="69"/>
            </a:xfrm>
            <a:custGeom>
              <a:avLst/>
              <a:gdLst>
                <a:gd name="T0" fmla="*/ 0 w 3239"/>
                <a:gd name="T1" fmla="*/ 1077 h 1425"/>
                <a:gd name="T2" fmla="*/ 2521 w 3239"/>
                <a:gd name="T3" fmla="*/ 1077 h 1425"/>
                <a:gd name="T4" fmla="*/ 2521 w 3239"/>
                <a:gd name="T5" fmla="*/ 1425 h 1425"/>
                <a:gd name="T6" fmla="*/ 3239 w 3239"/>
                <a:gd name="T7" fmla="*/ 717 h 1425"/>
                <a:gd name="T8" fmla="*/ 2521 w 3239"/>
                <a:gd name="T9" fmla="*/ 0 h 1425"/>
                <a:gd name="T10" fmla="*/ 2521 w 3239"/>
                <a:gd name="T11" fmla="*/ 359 h 1425"/>
                <a:gd name="T12" fmla="*/ 0 w 3239"/>
                <a:gd name="T13" fmla="*/ 359 h 1425"/>
                <a:gd name="T14" fmla="*/ 0 w 3239"/>
                <a:gd name="T15" fmla="*/ 1077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9"/>
                <a:gd name="T25" fmla="*/ 0 h 1425"/>
                <a:gd name="T26" fmla="*/ 3239 w 3239"/>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9" h="1425">
                  <a:moveTo>
                    <a:pt x="0" y="1077"/>
                  </a:moveTo>
                  <a:lnTo>
                    <a:pt x="2521" y="1077"/>
                  </a:lnTo>
                  <a:lnTo>
                    <a:pt x="2521" y="1425"/>
                  </a:lnTo>
                  <a:lnTo>
                    <a:pt x="3239" y="717"/>
                  </a:lnTo>
                  <a:lnTo>
                    <a:pt x="2521" y="0"/>
                  </a:lnTo>
                  <a:lnTo>
                    <a:pt x="2521" y="359"/>
                  </a:lnTo>
                  <a:lnTo>
                    <a:pt x="0" y="359"/>
                  </a:lnTo>
                  <a:lnTo>
                    <a:pt x="0" y="107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65" name="Freeform 162"/>
            <p:cNvSpPr>
              <a:spLocks/>
            </p:cNvSpPr>
            <p:nvPr/>
          </p:nvSpPr>
          <p:spPr bwMode="auto">
            <a:xfrm>
              <a:off x="437" y="2893"/>
              <a:ext cx="121" cy="120"/>
            </a:xfrm>
            <a:custGeom>
              <a:avLst/>
              <a:gdLst>
                <a:gd name="T0" fmla="*/ 0 w 2544"/>
                <a:gd name="T1" fmla="*/ 507 h 2525"/>
                <a:gd name="T2" fmla="*/ 1783 w 2544"/>
                <a:gd name="T3" fmla="*/ 2289 h 2525"/>
                <a:gd name="T4" fmla="*/ 1537 w 2544"/>
                <a:gd name="T5" fmla="*/ 2525 h 2525"/>
                <a:gd name="T6" fmla="*/ 2544 w 2544"/>
                <a:gd name="T7" fmla="*/ 2511 h 2525"/>
                <a:gd name="T8" fmla="*/ 2544 w 2544"/>
                <a:gd name="T9" fmla="*/ 1528 h 2525"/>
                <a:gd name="T10" fmla="*/ 2289 w 2544"/>
                <a:gd name="T11" fmla="*/ 1782 h 2525"/>
                <a:gd name="T12" fmla="*/ 507 w 2544"/>
                <a:gd name="T13" fmla="*/ 0 h 2525"/>
                <a:gd name="T14" fmla="*/ 0 w 2544"/>
                <a:gd name="T15" fmla="*/ 507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7"/>
                  </a:moveTo>
                  <a:lnTo>
                    <a:pt x="1783" y="2289"/>
                  </a:lnTo>
                  <a:lnTo>
                    <a:pt x="1537" y="2525"/>
                  </a:lnTo>
                  <a:lnTo>
                    <a:pt x="2544" y="2511"/>
                  </a:lnTo>
                  <a:lnTo>
                    <a:pt x="2544" y="1528"/>
                  </a:lnTo>
                  <a:lnTo>
                    <a:pt x="2289" y="1782"/>
                  </a:lnTo>
                  <a:lnTo>
                    <a:pt x="507" y="0"/>
                  </a:lnTo>
                  <a:lnTo>
                    <a:pt x="0" y="50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66" name="Freeform 163"/>
            <p:cNvSpPr>
              <a:spLocks/>
            </p:cNvSpPr>
            <p:nvPr/>
          </p:nvSpPr>
          <p:spPr bwMode="auto">
            <a:xfrm>
              <a:off x="388" y="2919"/>
              <a:ext cx="67" cy="154"/>
            </a:xfrm>
            <a:custGeom>
              <a:avLst/>
              <a:gdLst>
                <a:gd name="T0" fmla="*/ 348 w 1423"/>
                <a:gd name="T1" fmla="*/ 0 h 3238"/>
                <a:gd name="T2" fmla="*/ 348 w 1423"/>
                <a:gd name="T3" fmla="*/ 2521 h 3238"/>
                <a:gd name="T4" fmla="*/ 0 w 1423"/>
                <a:gd name="T5" fmla="*/ 2521 h 3238"/>
                <a:gd name="T6" fmla="*/ 706 w 1423"/>
                <a:gd name="T7" fmla="*/ 3238 h 3238"/>
                <a:gd name="T8" fmla="*/ 1423 w 1423"/>
                <a:gd name="T9" fmla="*/ 2521 h 3238"/>
                <a:gd name="T10" fmla="*/ 1065 w 1423"/>
                <a:gd name="T11" fmla="*/ 2521 h 3238"/>
                <a:gd name="T12" fmla="*/ 1065 w 1423"/>
                <a:gd name="T13" fmla="*/ 0 h 3238"/>
                <a:gd name="T14" fmla="*/ 348 w 1423"/>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3"/>
                <a:gd name="T25" fmla="*/ 0 h 3238"/>
                <a:gd name="T26" fmla="*/ 1423 w 1423"/>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3" h="3238">
                  <a:moveTo>
                    <a:pt x="348" y="0"/>
                  </a:moveTo>
                  <a:lnTo>
                    <a:pt x="348" y="2521"/>
                  </a:lnTo>
                  <a:lnTo>
                    <a:pt x="0" y="2521"/>
                  </a:lnTo>
                  <a:lnTo>
                    <a:pt x="706" y="3238"/>
                  </a:lnTo>
                  <a:lnTo>
                    <a:pt x="1423" y="2521"/>
                  </a:lnTo>
                  <a:lnTo>
                    <a:pt x="1065" y="2521"/>
                  </a:lnTo>
                  <a:lnTo>
                    <a:pt x="1065" y="0"/>
                  </a:lnTo>
                  <a:lnTo>
                    <a:pt x="348"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67" name="Freeform 164"/>
            <p:cNvSpPr>
              <a:spLocks/>
            </p:cNvSpPr>
            <p:nvPr/>
          </p:nvSpPr>
          <p:spPr bwMode="auto">
            <a:xfrm>
              <a:off x="284" y="2893"/>
              <a:ext cx="121" cy="123"/>
            </a:xfrm>
            <a:custGeom>
              <a:avLst/>
              <a:gdLst>
                <a:gd name="T0" fmla="*/ 2030 w 2536"/>
                <a:gd name="T1" fmla="*/ 0 h 2542"/>
                <a:gd name="T2" fmla="*/ 246 w 2536"/>
                <a:gd name="T3" fmla="*/ 1782 h 2542"/>
                <a:gd name="T4" fmla="*/ 0 w 2536"/>
                <a:gd name="T5" fmla="*/ 1536 h 2542"/>
                <a:gd name="T6" fmla="*/ 3 w 2536"/>
                <a:gd name="T7" fmla="*/ 2542 h 2542"/>
                <a:gd name="T8" fmla="*/ 1007 w 2536"/>
                <a:gd name="T9" fmla="*/ 2542 h 2542"/>
                <a:gd name="T10" fmla="*/ 754 w 2536"/>
                <a:gd name="T11" fmla="*/ 2289 h 2542"/>
                <a:gd name="T12" fmla="*/ 2536 w 2536"/>
                <a:gd name="T13" fmla="*/ 506 h 2542"/>
                <a:gd name="T14" fmla="*/ 2030 w 2536"/>
                <a:gd name="T15" fmla="*/ 0 h 2542"/>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2"/>
                <a:gd name="T26" fmla="*/ 2536 w 2536"/>
                <a:gd name="T27" fmla="*/ 2542 h 25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2">
                  <a:moveTo>
                    <a:pt x="2030" y="0"/>
                  </a:moveTo>
                  <a:lnTo>
                    <a:pt x="246" y="1782"/>
                  </a:lnTo>
                  <a:lnTo>
                    <a:pt x="0" y="1536"/>
                  </a:lnTo>
                  <a:lnTo>
                    <a:pt x="3" y="2542"/>
                  </a:lnTo>
                  <a:lnTo>
                    <a:pt x="1007" y="2542"/>
                  </a:lnTo>
                  <a:lnTo>
                    <a:pt x="754" y="2289"/>
                  </a:lnTo>
                  <a:lnTo>
                    <a:pt x="2536" y="506"/>
                  </a:lnTo>
                  <a:lnTo>
                    <a:pt x="2030"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68" name="Freeform 165"/>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69" name="Freeform 166"/>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path>
              </a:pathLst>
            </a:custGeom>
            <a:noFill/>
            <a:ln w="1588">
              <a:solidFill>
                <a:srgbClr val="9B322C"/>
              </a:solidFill>
              <a:round/>
              <a:headEnd/>
              <a:tailEnd/>
            </a:ln>
          </p:spPr>
          <p:txBody>
            <a:bodyPr/>
            <a:lstStyle/>
            <a:p>
              <a:pPr algn="ctr">
                <a:defRPr/>
              </a:pPr>
              <a:endParaRPr lang="en-ZA" dirty="0">
                <a:latin typeface="+mn-lt"/>
                <a:cs typeface="+mn-cs"/>
              </a:endParaRPr>
            </a:p>
          </p:txBody>
        </p:sp>
        <p:sp>
          <p:nvSpPr>
            <p:cNvPr id="170" name="Freeform 167"/>
            <p:cNvSpPr>
              <a:spLocks/>
            </p:cNvSpPr>
            <p:nvPr/>
          </p:nvSpPr>
          <p:spPr bwMode="auto">
            <a:xfrm>
              <a:off x="359" y="2821"/>
              <a:ext cx="134" cy="131"/>
            </a:xfrm>
            <a:custGeom>
              <a:avLst/>
              <a:gdLst>
                <a:gd name="T0" fmla="*/ 2777 w 2784"/>
                <a:gd name="T1" fmla="*/ 1534 h 2783"/>
                <a:gd name="T2" fmla="*/ 2741 w 2784"/>
                <a:gd name="T3" fmla="*/ 1739 h 2783"/>
                <a:gd name="T4" fmla="*/ 2675 w 2784"/>
                <a:gd name="T5" fmla="*/ 1933 h 2783"/>
                <a:gd name="T6" fmla="*/ 2582 w 2784"/>
                <a:gd name="T7" fmla="*/ 2113 h 2783"/>
                <a:gd name="T8" fmla="*/ 2467 w 2784"/>
                <a:gd name="T9" fmla="*/ 2277 h 2783"/>
                <a:gd name="T10" fmla="*/ 2328 w 2784"/>
                <a:gd name="T11" fmla="*/ 2422 h 2783"/>
                <a:gd name="T12" fmla="*/ 2171 w 2784"/>
                <a:gd name="T13" fmla="*/ 2546 h 2783"/>
                <a:gd name="T14" fmla="*/ 1995 w 2784"/>
                <a:gd name="T15" fmla="*/ 2647 h 2783"/>
                <a:gd name="T16" fmla="*/ 1806 w 2784"/>
                <a:gd name="T17" fmla="*/ 2721 h 2783"/>
                <a:gd name="T18" fmla="*/ 1604 w 2784"/>
                <a:gd name="T19" fmla="*/ 2768 h 2783"/>
                <a:gd name="T20" fmla="*/ 1392 w 2784"/>
                <a:gd name="T21" fmla="*/ 2783 h 2783"/>
                <a:gd name="T22" fmla="*/ 1180 w 2784"/>
                <a:gd name="T23" fmla="*/ 2768 h 2783"/>
                <a:gd name="T24" fmla="*/ 978 w 2784"/>
                <a:gd name="T25" fmla="*/ 2721 h 2783"/>
                <a:gd name="T26" fmla="*/ 789 w 2784"/>
                <a:gd name="T27" fmla="*/ 2647 h 2783"/>
                <a:gd name="T28" fmla="*/ 613 w 2784"/>
                <a:gd name="T29" fmla="*/ 2546 h 2783"/>
                <a:gd name="T30" fmla="*/ 456 w 2784"/>
                <a:gd name="T31" fmla="*/ 2422 h 2783"/>
                <a:gd name="T32" fmla="*/ 318 w 2784"/>
                <a:gd name="T33" fmla="*/ 2277 h 2783"/>
                <a:gd name="T34" fmla="*/ 202 w 2784"/>
                <a:gd name="T35" fmla="*/ 2113 h 2783"/>
                <a:gd name="T36" fmla="*/ 109 w 2784"/>
                <a:gd name="T37" fmla="*/ 1933 h 2783"/>
                <a:gd name="T38" fmla="*/ 43 w 2784"/>
                <a:gd name="T39" fmla="*/ 1739 h 2783"/>
                <a:gd name="T40" fmla="*/ 7 w 2784"/>
                <a:gd name="T41" fmla="*/ 1534 h 2783"/>
                <a:gd name="T42" fmla="*/ 2 w 2784"/>
                <a:gd name="T43" fmla="*/ 1320 h 2783"/>
                <a:gd name="T44" fmla="*/ 28 w 2784"/>
                <a:gd name="T45" fmla="*/ 1111 h 2783"/>
                <a:gd name="T46" fmla="*/ 84 w 2784"/>
                <a:gd name="T47" fmla="*/ 913 h 2783"/>
                <a:gd name="T48" fmla="*/ 167 w 2784"/>
                <a:gd name="T49" fmla="*/ 728 h 2783"/>
                <a:gd name="T50" fmla="*/ 277 w 2784"/>
                <a:gd name="T51" fmla="*/ 558 h 2783"/>
                <a:gd name="T52" fmla="*/ 408 w 2784"/>
                <a:gd name="T53" fmla="*/ 407 h 2783"/>
                <a:gd name="T54" fmla="*/ 559 w 2784"/>
                <a:gd name="T55" fmla="*/ 276 h 2783"/>
                <a:gd name="T56" fmla="*/ 728 w 2784"/>
                <a:gd name="T57" fmla="*/ 167 h 2783"/>
                <a:gd name="T58" fmla="*/ 914 w 2784"/>
                <a:gd name="T59" fmla="*/ 84 h 2783"/>
                <a:gd name="T60" fmla="*/ 1112 w 2784"/>
                <a:gd name="T61" fmla="*/ 28 h 2783"/>
                <a:gd name="T62" fmla="*/ 1320 w 2784"/>
                <a:gd name="T63" fmla="*/ 1 h 2783"/>
                <a:gd name="T64" fmla="*/ 1535 w 2784"/>
                <a:gd name="T65" fmla="*/ 7 h 2783"/>
                <a:gd name="T66" fmla="*/ 1740 w 2784"/>
                <a:gd name="T67" fmla="*/ 43 h 2783"/>
                <a:gd name="T68" fmla="*/ 1934 w 2784"/>
                <a:gd name="T69" fmla="*/ 109 h 2783"/>
                <a:gd name="T70" fmla="*/ 2114 w 2784"/>
                <a:gd name="T71" fmla="*/ 201 h 2783"/>
                <a:gd name="T72" fmla="*/ 2278 w 2784"/>
                <a:gd name="T73" fmla="*/ 318 h 2783"/>
                <a:gd name="T74" fmla="*/ 2423 w 2784"/>
                <a:gd name="T75" fmla="*/ 455 h 2783"/>
                <a:gd name="T76" fmla="*/ 2547 w 2784"/>
                <a:gd name="T77" fmla="*/ 614 h 2783"/>
                <a:gd name="T78" fmla="*/ 2647 w 2784"/>
                <a:gd name="T79" fmla="*/ 789 h 2783"/>
                <a:gd name="T80" fmla="*/ 2722 w 2784"/>
                <a:gd name="T81" fmla="*/ 977 h 2783"/>
                <a:gd name="T82" fmla="*/ 2769 w 2784"/>
                <a:gd name="T83" fmla="*/ 1179 h 2783"/>
                <a:gd name="T84" fmla="*/ 2784 w 2784"/>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4"/>
                <a:gd name="T130" fmla="*/ 0 h 2783"/>
                <a:gd name="T131" fmla="*/ 2784 w 2784"/>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4" h="2783">
                  <a:moveTo>
                    <a:pt x="2784" y="1391"/>
                  </a:moveTo>
                  <a:lnTo>
                    <a:pt x="2782" y="1463"/>
                  </a:lnTo>
                  <a:lnTo>
                    <a:pt x="2777" y="1534"/>
                  </a:lnTo>
                  <a:lnTo>
                    <a:pt x="2769" y="1604"/>
                  </a:lnTo>
                  <a:lnTo>
                    <a:pt x="2756" y="1672"/>
                  </a:lnTo>
                  <a:lnTo>
                    <a:pt x="2741" y="1739"/>
                  </a:lnTo>
                  <a:lnTo>
                    <a:pt x="2722" y="1806"/>
                  </a:lnTo>
                  <a:lnTo>
                    <a:pt x="2700" y="1870"/>
                  </a:lnTo>
                  <a:lnTo>
                    <a:pt x="2675" y="1933"/>
                  </a:lnTo>
                  <a:lnTo>
                    <a:pt x="2647" y="1994"/>
                  </a:lnTo>
                  <a:lnTo>
                    <a:pt x="2617" y="2055"/>
                  </a:lnTo>
                  <a:lnTo>
                    <a:pt x="2582" y="2113"/>
                  </a:lnTo>
                  <a:lnTo>
                    <a:pt x="2547" y="2169"/>
                  </a:lnTo>
                  <a:lnTo>
                    <a:pt x="2507" y="2225"/>
                  </a:lnTo>
                  <a:lnTo>
                    <a:pt x="2467" y="2277"/>
                  </a:lnTo>
                  <a:lnTo>
                    <a:pt x="2423" y="2328"/>
                  </a:lnTo>
                  <a:lnTo>
                    <a:pt x="2377" y="2376"/>
                  </a:lnTo>
                  <a:lnTo>
                    <a:pt x="2328" y="2422"/>
                  </a:lnTo>
                  <a:lnTo>
                    <a:pt x="2278" y="2465"/>
                  </a:lnTo>
                  <a:lnTo>
                    <a:pt x="2225" y="2507"/>
                  </a:lnTo>
                  <a:lnTo>
                    <a:pt x="2171" y="2546"/>
                  </a:lnTo>
                  <a:lnTo>
                    <a:pt x="2114" y="2582"/>
                  </a:lnTo>
                  <a:lnTo>
                    <a:pt x="2056" y="2615"/>
                  </a:lnTo>
                  <a:lnTo>
                    <a:pt x="1995" y="2647"/>
                  </a:lnTo>
                  <a:lnTo>
                    <a:pt x="1934" y="2674"/>
                  </a:lnTo>
                  <a:lnTo>
                    <a:pt x="1870" y="2699"/>
                  </a:lnTo>
                  <a:lnTo>
                    <a:pt x="1806" y="2721"/>
                  </a:lnTo>
                  <a:lnTo>
                    <a:pt x="1740" y="2739"/>
                  </a:lnTo>
                  <a:lnTo>
                    <a:pt x="1672" y="2755"/>
                  </a:lnTo>
                  <a:lnTo>
                    <a:pt x="1604" y="2768"/>
                  </a:lnTo>
                  <a:lnTo>
                    <a:pt x="1535" y="2777"/>
                  </a:lnTo>
                  <a:lnTo>
                    <a:pt x="1464" y="2782"/>
                  </a:lnTo>
                  <a:lnTo>
                    <a:pt x="1392" y="2783"/>
                  </a:lnTo>
                  <a:lnTo>
                    <a:pt x="1320" y="2782"/>
                  </a:lnTo>
                  <a:lnTo>
                    <a:pt x="1250" y="2777"/>
                  </a:lnTo>
                  <a:lnTo>
                    <a:pt x="1180" y="2768"/>
                  </a:lnTo>
                  <a:lnTo>
                    <a:pt x="1112" y="2755"/>
                  </a:lnTo>
                  <a:lnTo>
                    <a:pt x="1044" y="2739"/>
                  </a:lnTo>
                  <a:lnTo>
                    <a:pt x="978" y="2721"/>
                  </a:lnTo>
                  <a:lnTo>
                    <a:pt x="914" y="2699"/>
                  </a:lnTo>
                  <a:lnTo>
                    <a:pt x="850" y="2674"/>
                  </a:lnTo>
                  <a:lnTo>
                    <a:pt x="789" y="2647"/>
                  </a:lnTo>
                  <a:lnTo>
                    <a:pt x="728" y="2615"/>
                  </a:lnTo>
                  <a:lnTo>
                    <a:pt x="670" y="2582"/>
                  </a:lnTo>
                  <a:lnTo>
                    <a:pt x="613" y="2546"/>
                  </a:lnTo>
                  <a:lnTo>
                    <a:pt x="559" y="2507"/>
                  </a:lnTo>
                  <a:lnTo>
                    <a:pt x="506" y="2465"/>
                  </a:lnTo>
                  <a:lnTo>
                    <a:pt x="456" y="2422"/>
                  </a:lnTo>
                  <a:lnTo>
                    <a:pt x="408" y="2376"/>
                  </a:lnTo>
                  <a:lnTo>
                    <a:pt x="361" y="2328"/>
                  </a:lnTo>
                  <a:lnTo>
                    <a:pt x="318" y="2277"/>
                  </a:lnTo>
                  <a:lnTo>
                    <a:pt x="277" y="2225"/>
                  </a:lnTo>
                  <a:lnTo>
                    <a:pt x="237" y="2169"/>
                  </a:lnTo>
                  <a:lnTo>
                    <a:pt x="202" y="2113"/>
                  </a:lnTo>
                  <a:lnTo>
                    <a:pt x="167" y="2055"/>
                  </a:lnTo>
                  <a:lnTo>
                    <a:pt x="137" y="1994"/>
                  </a:lnTo>
                  <a:lnTo>
                    <a:pt x="109" y="1933"/>
                  </a:lnTo>
                  <a:lnTo>
                    <a:pt x="84" y="1870"/>
                  </a:lnTo>
                  <a:lnTo>
                    <a:pt x="62" y="1806"/>
                  </a:lnTo>
                  <a:lnTo>
                    <a:pt x="43" y="1739"/>
                  </a:lnTo>
                  <a:lnTo>
                    <a:pt x="28" y="1672"/>
                  </a:lnTo>
                  <a:lnTo>
                    <a:pt x="16" y="1604"/>
                  </a:lnTo>
                  <a:lnTo>
                    <a:pt x="7" y="1534"/>
                  </a:lnTo>
                  <a:lnTo>
                    <a:pt x="2" y="1463"/>
                  </a:lnTo>
                  <a:lnTo>
                    <a:pt x="0" y="1391"/>
                  </a:lnTo>
                  <a:lnTo>
                    <a:pt x="2" y="1320"/>
                  </a:lnTo>
                  <a:lnTo>
                    <a:pt x="7" y="1249"/>
                  </a:lnTo>
                  <a:lnTo>
                    <a:pt x="16" y="1179"/>
                  </a:lnTo>
                  <a:lnTo>
                    <a:pt x="28" y="1111"/>
                  </a:lnTo>
                  <a:lnTo>
                    <a:pt x="43" y="1044"/>
                  </a:lnTo>
                  <a:lnTo>
                    <a:pt x="62" y="977"/>
                  </a:lnTo>
                  <a:lnTo>
                    <a:pt x="84" y="913"/>
                  </a:lnTo>
                  <a:lnTo>
                    <a:pt x="109" y="850"/>
                  </a:lnTo>
                  <a:lnTo>
                    <a:pt x="137" y="789"/>
                  </a:lnTo>
                  <a:lnTo>
                    <a:pt x="167" y="728"/>
                  </a:lnTo>
                  <a:lnTo>
                    <a:pt x="202" y="670"/>
                  </a:lnTo>
                  <a:lnTo>
                    <a:pt x="237" y="614"/>
                  </a:lnTo>
                  <a:lnTo>
                    <a:pt x="277" y="558"/>
                  </a:lnTo>
                  <a:lnTo>
                    <a:pt x="318" y="506"/>
                  </a:lnTo>
                  <a:lnTo>
                    <a:pt x="361" y="455"/>
                  </a:lnTo>
                  <a:lnTo>
                    <a:pt x="408" y="407"/>
                  </a:lnTo>
                  <a:lnTo>
                    <a:pt x="456" y="361"/>
                  </a:lnTo>
                  <a:lnTo>
                    <a:pt x="506" y="318"/>
                  </a:lnTo>
                  <a:lnTo>
                    <a:pt x="559" y="276"/>
                  </a:lnTo>
                  <a:lnTo>
                    <a:pt x="613" y="237"/>
                  </a:lnTo>
                  <a:lnTo>
                    <a:pt x="670" y="201"/>
                  </a:lnTo>
                  <a:lnTo>
                    <a:pt x="728" y="167"/>
                  </a:lnTo>
                  <a:lnTo>
                    <a:pt x="789" y="136"/>
                  </a:lnTo>
                  <a:lnTo>
                    <a:pt x="850" y="109"/>
                  </a:lnTo>
                  <a:lnTo>
                    <a:pt x="914" y="84"/>
                  </a:lnTo>
                  <a:lnTo>
                    <a:pt x="978" y="62"/>
                  </a:lnTo>
                  <a:lnTo>
                    <a:pt x="1044" y="43"/>
                  </a:lnTo>
                  <a:lnTo>
                    <a:pt x="1112" y="28"/>
                  </a:lnTo>
                  <a:lnTo>
                    <a:pt x="1180" y="15"/>
                  </a:lnTo>
                  <a:lnTo>
                    <a:pt x="1250" y="7"/>
                  </a:lnTo>
                  <a:lnTo>
                    <a:pt x="1320" y="1"/>
                  </a:lnTo>
                  <a:lnTo>
                    <a:pt x="1392" y="0"/>
                  </a:lnTo>
                  <a:lnTo>
                    <a:pt x="1464" y="1"/>
                  </a:lnTo>
                  <a:lnTo>
                    <a:pt x="1535" y="7"/>
                  </a:lnTo>
                  <a:lnTo>
                    <a:pt x="1604" y="15"/>
                  </a:lnTo>
                  <a:lnTo>
                    <a:pt x="1672" y="28"/>
                  </a:lnTo>
                  <a:lnTo>
                    <a:pt x="1740" y="43"/>
                  </a:lnTo>
                  <a:lnTo>
                    <a:pt x="1806" y="62"/>
                  </a:lnTo>
                  <a:lnTo>
                    <a:pt x="1870" y="84"/>
                  </a:lnTo>
                  <a:lnTo>
                    <a:pt x="1934" y="109"/>
                  </a:lnTo>
                  <a:lnTo>
                    <a:pt x="1995" y="136"/>
                  </a:lnTo>
                  <a:lnTo>
                    <a:pt x="2056" y="167"/>
                  </a:lnTo>
                  <a:lnTo>
                    <a:pt x="2114" y="201"/>
                  </a:lnTo>
                  <a:lnTo>
                    <a:pt x="2171" y="237"/>
                  </a:lnTo>
                  <a:lnTo>
                    <a:pt x="2225" y="276"/>
                  </a:lnTo>
                  <a:lnTo>
                    <a:pt x="2278" y="318"/>
                  </a:lnTo>
                  <a:lnTo>
                    <a:pt x="2328" y="361"/>
                  </a:lnTo>
                  <a:lnTo>
                    <a:pt x="2377" y="407"/>
                  </a:lnTo>
                  <a:lnTo>
                    <a:pt x="2423" y="455"/>
                  </a:lnTo>
                  <a:lnTo>
                    <a:pt x="2467" y="506"/>
                  </a:lnTo>
                  <a:lnTo>
                    <a:pt x="2507" y="558"/>
                  </a:lnTo>
                  <a:lnTo>
                    <a:pt x="2547" y="614"/>
                  </a:lnTo>
                  <a:lnTo>
                    <a:pt x="2582" y="670"/>
                  </a:lnTo>
                  <a:lnTo>
                    <a:pt x="2617" y="728"/>
                  </a:lnTo>
                  <a:lnTo>
                    <a:pt x="2647" y="789"/>
                  </a:lnTo>
                  <a:lnTo>
                    <a:pt x="2675" y="850"/>
                  </a:lnTo>
                  <a:lnTo>
                    <a:pt x="2700" y="913"/>
                  </a:lnTo>
                  <a:lnTo>
                    <a:pt x="2722" y="977"/>
                  </a:lnTo>
                  <a:lnTo>
                    <a:pt x="2741" y="1044"/>
                  </a:lnTo>
                  <a:lnTo>
                    <a:pt x="2756" y="1111"/>
                  </a:lnTo>
                  <a:lnTo>
                    <a:pt x="2769" y="1179"/>
                  </a:lnTo>
                  <a:lnTo>
                    <a:pt x="2777" y="1249"/>
                  </a:lnTo>
                  <a:lnTo>
                    <a:pt x="2782" y="1320"/>
                  </a:lnTo>
                  <a:lnTo>
                    <a:pt x="2784" y="1391"/>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71" name="Freeform 168"/>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close/>
                </a:path>
              </a:pathLst>
            </a:custGeom>
            <a:solidFill>
              <a:srgbClr val="D25E6C"/>
            </a:solidFill>
            <a:ln w="9525">
              <a:noFill/>
              <a:round/>
              <a:headEnd/>
              <a:tailEnd/>
            </a:ln>
          </p:spPr>
          <p:txBody>
            <a:bodyPr/>
            <a:lstStyle/>
            <a:p>
              <a:pPr algn="ctr">
                <a:defRPr/>
              </a:pPr>
              <a:endParaRPr lang="en-ZA" dirty="0">
                <a:latin typeface="+mn-lt"/>
                <a:cs typeface="+mn-cs"/>
              </a:endParaRPr>
            </a:p>
          </p:txBody>
        </p:sp>
        <p:sp>
          <p:nvSpPr>
            <p:cNvPr id="172" name="Freeform 169"/>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path>
              </a:pathLst>
            </a:custGeom>
            <a:noFill/>
            <a:ln w="1588">
              <a:solidFill>
                <a:srgbClr val="9B322C"/>
              </a:solidFill>
              <a:round/>
              <a:headEnd/>
              <a:tailEnd/>
            </a:ln>
          </p:spPr>
          <p:txBody>
            <a:bodyPr/>
            <a:lstStyle/>
            <a:p>
              <a:pPr algn="ctr">
                <a:defRPr/>
              </a:pPr>
              <a:endParaRPr lang="en-ZA" dirty="0">
                <a:latin typeface="+mn-lt"/>
                <a:cs typeface="+mn-cs"/>
              </a:endParaRPr>
            </a:p>
          </p:txBody>
        </p:sp>
      </p:grpSp>
      <p:grpSp>
        <p:nvGrpSpPr>
          <p:cNvPr id="173" name="Group 170"/>
          <p:cNvGrpSpPr>
            <a:grpSpLocks/>
          </p:cNvGrpSpPr>
          <p:nvPr/>
        </p:nvGrpSpPr>
        <p:grpSpPr bwMode="auto">
          <a:xfrm>
            <a:off x="7786688" y="3487738"/>
            <a:ext cx="295275" cy="304800"/>
            <a:chOff x="203" y="2606"/>
            <a:chExt cx="500" cy="492"/>
          </a:xfrm>
        </p:grpSpPr>
        <p:sp>
          <p:nvSpPr>
            <p:cNvPr id="174" name="Rectangle 171"/>
            <p:cNvSpPr>
              <a:spLocks noChangeArrowheads="1"/>
            </p:cNvSpPr>
            <p:nvPr/>
          </p:nvSpPr>
          <p:spPr bwMode="auto">
            <a:xfrm>
              <a:off x="206" y="2662"/>
              <a:ext cx="441" cy="433"/>
            </a:xfrm>
            <a:prstGeom prst="rect">
              <a:avLst/>
            </a:prstGeom>
            <a:solidFill>
              <a:srgbClr val="008CCF"/>
            </a:solidFill>
            <a:ln w="9525">
              <a:noFill/>
              <a:miter lim="800000"/>
              <a:headEnd/>
              <a:tailEnd/>
            </a:ln>
          </p:spPr>
          <p:txBody>
            <a:bodyPr/>
            <a:lstStyle/>
            <a:p>
              <a:pPr algn="ctr">
                <a:defRPr/>
              </a:pPr>
              <a:endParaRPr lang="en-ZA" dirty="0">
                <a:latin typeface="+mn-lt"/>
                <a:cs typeface="+mn-cs"/>
              </a:endParaRPr>
            </a:p>
          </p:txBody>
        </p:sp>
        <p:sp>
          <p:nvSpPr>
            <p:cNvPr id="175" name="Freeform 172"/>
            <p:cNvSpPr>
              <a:spLocks/>
            </p:cNvSpPr>
            <p:nvPr/>
          </p:nvSpPr>
          <p:spPr bwMode="auto">
            <a:xfrm>
              <a:off x="203" y="2662"/>
              <a:ext cx="3" cy="436"/>
            </a:xfrm>
            <a:custGeom>
              <a:avLst/>
              <a:gdLst>
                <a:gd name="T0" fmla="*/ 41 w 84"/>
                <a:gd name="T1" fmla="*/ 9154 h 9154"/>
                <a:gd name="T2" fmla="*/ 84 w 84"/>
                <a:gd name="T3" fmla="*/ 9112 h 9154"/>
                <a:gd name="T4" fmla="*/ 84 w 84"/>
                <a:gd name="T5" fmla="*/ 0 h 9154"/>
                <a:gd name="T6" fmla="*/ 0 w 84"/>
                <a:gd name="T7" fmla="*/ 0 h 9154"/>
                <a:gd name="T8" fmla="*/ 0 w 84"/>
                <a:gd name="T9" fmla="*/ 9112 h 9154"/>
                <a:gd name="T10" fmla="*/ 41 w 84"/>
                <a:gd name="T11" fmla="*/ 9154 h 9154"/>
                <a:gd name="T12" fmla="*/ 0 60000 65536"/>
                <a:gd name="T13" fmla="*/ 0 60000 65536"/>
                <a:gd name="T14" fmla="*/ 0 60000 65536"/>
                <a:gd name="T15" fmla="*/ 0 60000 65536"/>
                <a:gd name="T16" fmla="*/ 0 60000 65536"/>
                <a:gd name="T17" fmla="*/ 0 60000 65536"/>
                <a:gd name="T18" fmla="*/ 0 w 84"/>
                <a:gd name="T19" fmla="*/ 0 h 9154"/>
                <a:gd name="T20" fmla="*/ 84 w 84"/>
                <a:gd name="T21" fmla="*/ 9154 h 9154"/>
              </a:gdLst>
              <a:ahLst/>
              <a:cxnLst>
                <a:cxn ang="T12">
                  <a:pos x="T0" y="T1"/>
                </a:cxn>
                <a:cxn ang="T13">
                  <a:pos x="T2" y="T3"/>
                </a:cxn>
                <a:cxn ang="T14">
                  <a:pos x="T4" y="T5"/>
                </a:cxn>
                <a:cxn ang="T15">
                  <a:pos x="T6" y="T7"/>
                </a:cxn>
                <a:cxn ang="T16">
                  <a:pos x="T8" y="T9"/>
                </a:cxn>
                <a:cxn ang="T17">
                  <a:pos x="T10" y="T11"/>
                </a:cxn>
              </a:cxnLst>
              <a:rect l="T18" t="T19" r="T20" b="T21"/>
              <a:pathLst>
                <a:path w="84" h="9154">
                  <a:moveTo>
                    <a:pt x="41" y="9154"/>
                  </a:moveTo>
                  <a:lnTo>
                    <a:pt x="84" y="9112"/>
                  </a:lnTo>
                  <a:lnTo>
                    <a:pt x="84" y="0"/>
                  </a:lnTo>
                  <a:lnTo>
                    <a:pt x="0" y="0"/>
                  </a:lnTo>
                  <a:lnTo>
                    <a:pt x="0" y="9112"/>
                  </a:lnTo>
                  <a:lnTo>
                    <a:pt x="41" y="9154"/>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76" name="Freeform 173"/>
            <p:cNvSpPr>
              <a:spLocks/>
            </p:cNvSpPr>
            <p:nvPr/>
          </p:nvSpPr>
          <p:spPr bwMode="auto">
            <a:xfrm>
              <a:off x="206" y="3093"/>
              <a:ext cx="444" cy="5"/>
            </a:xfrm>
            <a:custGeom>
              <a:avLst/>
              <a:gdLst>
                <a:gd name="T0" fmla="*/ 9314 w 9314"/>
                <a:gd name="T1" fmla="*/ 42 h 84"/>
                <a:gd name="T2" fmla="*/ 9272 w 9314"/>
                <a:gd name="T3" fmla="*/ 0 h 84"/>
                <a:gd name="T4" fmla="*/ 0 w 9314"/>
                <a:gd name="T5" fmla="*/ 0 h 84"/>
                <a:gd name="T6" fmla="*/ 0 w 9314"/>
                <a:gd name="T7" fmla="*/ 84 h 84"/>
                <a:gd name="T8" fmla="*/ 9272 w 9314"/>
                <a:gd name="T9" fmla="*/ 84 h 84"/>
                <a:gd name="T10" fmla="*/ 9314 w 9314"/>
                <a:gd name="T11" fmla="*/ 42 h 84"/>
                <a:gd name="T12" fmla="*/ 0 60000 65536"/>
                <a:gd name="T13" fmla="*/ 0 60000 65536"/>
                <a:gd name="T14" fmla="*/ 0 60000 65536"/>
                <a:gd name="T15" fmla="*/ 0 60000 65536"/>
                <a:gd name="T16" fmla="*/ 0 60000 65536"/>
                <a:gd name="T17" fmla="*/ 0 60000 65536"/>
                <a:gd name="T18" fmla="*/ 0 w 9314"/>
                <a:gd name="T19" fmla="*/ 0 h 84"/>
                <a:gd name="T20" fmla="*/ 9314 w 931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9314" h="84">
                  <a:moveTo>
                    <a:pt x="9314" y="42"/>
                  </a:moveTo>
                  <a:lnTo>
                    <a:pt x="9272" y="0"/>
                  </a:lnTo>
                  <a:lnTo>
                    <a:pt x="0" y="0"/>
                  </a:lnTo>
                  <a:lnTo>
                    <a:pt x="0" y="84"/>
                  </a:lnTo>
                  <a:lnTo>
                    <a:pt x="9272" y="84"/>
                  </a:lnTo>
                  <a:lnTo>
                    <a:pt x="9314" y="4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77" name="Freeform 174"/>
            <p:cNvSpPr>
              <a:spLocks/>
            </p:cNvSpPr>
            <p:nvPr/>
          </p:nvSpPr>
          <p:spPr bwMode="auto">
            <a:xfrm>
              <a:off x="644" y="2660"/>
              <a:ext cx="5" cy="436"/>
            </a:xfrm>
            <a:custGeom>
              <a:avLst/>
              <a:gdLst>
                <a:gd name="T0" fmla="*/ 42 w 84"/>
                <a:gd name="T1" fmla="*/ 0 h 9155"/>
                <a:gd name="T2" fmla="*/ 0 w 84"/>
                <a:gd name="T3" fmla="*/ 43 h 9155"/>
                <a:gd name="T4" fmla="*/ 0 w 84"/>
                <a:gd name="T5" fmla="*/ 9155 h 9155"/>
                <a:gd name="T6" fmla="*/ 84 w 84"/>
                <a:gd name="T7" fmla="*/ 9155 h 9155"/>
                <a:gd name="T8" fmla="*/ 84 w 84"/>
                <a:gd name="T9" fmla="*/ 43 h 9155"/>
                <a:gd name="T10" fmla="*/ 42 w 84"/>
                <a:gd name="T11" fmla="*/ 0 h 9155"/>
                <a:gd name="T12" fmla="*/ 0 60000 65536"/>
                <a:gd name="T13" fmla="*/ 0 60000 65536"/>
                <a:gd name="T14" fmla="*/ 0 60000 65536"/>
                <a:gd name="T15" fmla="*/ 0 60000 65536"/>
                <a:gd name="T16" fmla="*/ 0 60000 65536"/>
                <a:gd name="T17" fmla="*/ 0 60000 65536"/>
                <a:gd name="T18" fmla="*/ 0 w 84"/>
                <a:gd name="T19" fmla="*/ 0 h 9155"/>
                <a:gd name="T20" fmla="*/ 84 w 84"/>
                <a:gd name="T21" fmla="*/ 9155 h 9155"/>
              </a:gdLst>
              <a:ahLst/>
              <a:cxnLst>
                <a:cxn ang="T12">
                  <a:pos x="T0" y="T1"/>
                </a:cxn>
                <a:cxn ang="T13">
                  <a:pos x="T2" y="T3"/>
                </a:cxn>
                <a:cxn ang="T14">
                  <a:pos x="T4" y="T5"/>
                </a:cxn>
                <a:cxn ang="T15">
                  <a:pos x="T6" y="T7"/>
                </a:cxn>
                <a:cxn ang="T16">
                  <a:pos x="T8" y="T9"/>
                </a:cxn>
                <a:cxn ang="T17">
                  <a:pos x="T10" y="T11"/>
                </a:cxn>
              </a:cxnLst>
              <a:rect l="T18" t="T19" r="T20" b="T21"/>
              <a:pathLst>
                <a:path w="84" h="9155">
                  <a:moveTo>
                    <a:pt x="42" y="0"/>
                  </a:moveTo>
                  <a:lnTo>
                    <a:pt x="0" y="43"/>
                  </a:lnTo>
                  <a:lnTo>
                    <a:pt x="0" y="9155"/>
                  </a:lnTo>
                  <a:lnTo>
                    <a:pt x="84" y="9155"/>
                  </a:lnTo>
                  <a:lnTo>
                    <a:pt x="84" y="43"/>
                  </a:lnTo>
                  <a:lnTo>
                    <a:pt x="4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78" name="Freeform 175"/>
            <p:cNvSpPr>
              <a:spLocks/>
            </p:cNvSpPr>
            <p:nvPr/>
          </p:nvSpPr>
          <p:spPr bwMode="auto">
            <a:xfrm>
              <a:off x="203" y="2660"/>
              <a:ext cx="444" cy="5"/>
            </a:xfrm>
            <a:custGeom>
              <a:avLst/>
              <a:gdLst>
                <a:gd name="T0" fmla="*/ 0 w 9313"/>
                <a:gd name="T1" fmla="*/ 43 h 85"/>
                <a:gd name="T2" fmla="*/ 41 w 9313"/>
                <a:gd name="T3" fmla="*/ 85 h 85"/>
                <a:gd name="T4" fmla="*/ 9313 w 9313"/>
                <a:gd name="T5" fmla="*/ 85 h 85"/>
                <a:gd name="T6" fmla="*/ 9313 w 9313"/>
                <a:gd name="T7" fmla="*/ 0 h 85"/>
                <a:gd name="T8" fmla="*/ 41 w 9313"/>
                <a:gd name="T9" fmla="*/ 0 h 85"/>
                <a:gd name="T10" fmla="*/ 0 w 9313"/>
                <a:gd name="T11" fmla="*/ 43 h 85"/>
                <a:gd name="T12" fmla="*/ 0 60000 65536"/>
                <a:gd name="T13" fmla="*/ 0 60000 65536"/>
                <a:gd name="T14" fmla="*/ 0 60000 65536"/>
                <a:gd name="T15" fmla="*/ 0 60000 65536"/>
                <a:gd name="T16" fmla="*/ 0 60000 65536"/>
                <a:gd name="T17" fmla="*/ 0 60000 65536"/>
                <a:gd name="T18" fmla="*/ 0 w 9313"/>
                <a:gd name="T19" fmla="*/ 0 h 85"/>
                <a:gd name="T20" fmla="*/ 9313 w 931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13" h="85">
                  <a:moveTo>
                    <a:pt x="0" y="43"/>
                  </a:moveTo>
                  <a:lnTo>
                    <a:pt x="41" y="85"/>
                  </a:lnTo>
                  <a:lnTo>
                    <a:pt x="9313" y="85"/>
                  </a:lnTo>
                  <a:lnTo>
                    <a:pt x="9313" y="0"/>
                  </a:lnTo>
                  <a:lnTo>
                    <a:pt x="41" y="0"/>
                  </a:lnTo>
                  <a:lnTo>
                    <a:pt x="0" y="4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79" name="Freeform 176"/>
            <p:cNvSpPr>
              <a:spLocks/>
            </p:cNvSpPr>
            <p:nvPr/>
          </p:nvSpPr>
          <p:spPr bwMode="auto">
            <a:xfrm>
              <a:off x="206" y="2609"/>
              <a:ext cx="495" cy="54"/>
            </a:xfrm>
            <a:custGeom>
              <a:avLst/>
              <a:gdLst>
                <a:gd name="T0" fmla="*/ 0 w 10411"/>
                <a:gd name="T1" fmla="*/ 1139 h 1139"/>
                <a:gd name="T2" fmla="*/ 1143 w 10411"/>
                <a:gd name="T3" fmla="*/ 0 h 1139"/>
                <a:gd name="T4" fmla="*/ 10411 w 10411"/>
                <a:gd name="T5" fmla="*/ 0 h 1139"/>
                <a:gd name="T6" fmla="*/ 9272 w 10411"/>
                <a:gd name="T7" fmla="*/ 1139 h 1139"/>
                <a:gd name="T8" fmla="*/ 0 w 10411"/>
                <a:gd name="T9" fmla="*/ 1139 h 1139"/>
                <a:gd name="T10" fmla="*/ 0 60000 65536"/>
                <a:gd name="T11" fmla="*/ 0 60000 65536"/>
                <a:gd name="T12" fmla="*/ 0 60000 65536"/>
                <a:gd name="T13" fmla="*/ 0 60000 65536"/>
                <a:gd name="T14" fmla="*/ 0 60000 65536"/>
                <a:gd name="T15" fmla="*/ 0 w 10411"/>
                <a:gd name="T16" fmla="*/ 0 h 1139"/>
                <a:gd name="T17" fmla="*/ 10411 w 10411"/>
                <a:gd name="T18" fmla="*/ 1139 h 1139"/>
              </a:gdLst>
              <a:ahLst/>
              <a:cxnLst>
                <a:cxn ang="T10">
                  <a:pos x="T0" y="T1"/>
                </a:cxn>
                <a:cxn ang="T11">
                  <a:pos x="T2" y="T3"/>
                </a:cxn>
                <a:cxn ang="T12">
                  <a:pos x="T4" y="T5"/>
                </a:cxn>
                <a:cxn ang="T13">
                  <a:pos x="T6" y="T7"/>
                </a:cxn>
                <a:cxn ang="T14">
                  <a:pos x="T8" y="T9"/>
                </a:cxn>
              </a:cxnLst>
              <a:rect l="T15" t="T16" r="T17" b="T18"/>
              <a:pathLst>
                <a:path w="10411" h="1139">
                  <a:moveTo>
                    <a:pt x="0" y="1139"/>
                  </a:moveTo>
                  <a:lnTo>
                    <a:pt x="1143" y="0"/>
                  </a:lnTo>
                  <a:lnTo>
                    <a:pt x="10411" y="0"/>
                  </a:lnTo>
                  <a:lnTo>
                    <a:pt x="9272" y="1139"/>
                  </a:lnTo>
                  <a:lnTo>
                    <a:pt x="0" y="1139"/>
                  </a:lnTo>
                  <a:close/>
                </a:path>
              </a:pathLst>
            </a:custGeom>
            <a:solidFill>
              <a:srgbClr val="009BDF"/>
            </a:solidFill>
            <a:ln w="9525">
              <a:noFill/>
              <a:round/>
              <a:headEnd/>
              <a:tailEnd/>
            </a:ln>
          </p:spPr>
          <p:txBody>
            <a:bodyPr/>
            <a:lstStyle/>
            <a:p>
              <a:pPr algn="ctr">
                <a:defRPr/>
              </a:pPr>
              <a:endParaRPr lang="en-ZA" dirty="0">
                <a:latin typeface="+mn-lt"/>
                <a:cs typeface="+mn-cs"/>
              </a:endParaRPr>
            </a:p>
          </p:txBody>
        </p:sp>
        <p:sp>
          <p:nvSpPr>
            <p:cNvPr id="180" name="Freeform 177"/>
            <p:cNvSpPr>
              <a:spLocks/>
            </p:cNvSpPr>
            <p:nvPr/>
          </p:nvSpPr>
          <p:spPr bwMode="auto">
            <a:xfrm>
              <a:off x="203" y="2606"/>
              <a:ext cx="59" cy="56"/>
            </a:xfrm>
            <a:custGeom>
              <a:avLst/>
              <a:gdLst>
                <a:gd name="T0" fmla="*/ 1172 w 1201"/>
                <a:gd name="T1" fmla="*/ 0 h 1211"/>
                <a:gd name="T2" fmla="*/ 1141 w 1201"/>
                <a:gd name="T3" fmla="*/ 13 h 1211"/>
                <a:gd name="T4" fmla="*/ 0 w 1201"/>
                <a:gd name="T5" fmla="*/ 1152 h 1211"/>
                <a:gd name="T6" fmla="*/ 60 w 1201"/>
                <a:gd name="T7" fmla="*/ 1211 h 1211"/>
                <a:gd name="T8" fmla="*/ 1201 w 1201"/>
                <a:gd name="T9" fmla="*/ 72 h 1211"/>
                <a:gd name="T10" fmla="*/ 1172 w 1201"/>
                <a:gd name="T11" fmla="*/ 0 h 1211"/>
                <a:gd name="T12" fmla="*/ 0 60000 65536"/>
                <a:gd name="T13" fmla="*/ 0 60000 65536"/>
                <a:gd name="T14" fmla="*/ 0 60000 65536"/>
                <a:gd name="T15" fmla="*/ 0 60000 65536"/>
                <a:gd name="T16" fmla="*/ 0 60000 65536"/>
                <a:gd name="T17" fmla="*/ 0 60000 65536"/>
                <a:gd name="T18" fmla="*/ 0 w 1201"/>
                <a:gd name="T19" fmla="*/ 0 h 1211"/>
                <a:gd name="T20" fmla="*/ 1201 w 1201"/>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201" h="1211">
                  <a:moveTo>
                    <a:pt x="1172" y="0"/>
                  </a:moveTo>
                  <a:lnTo>
                    <a:pt x="1141" y="13"/>
                  </a:lnTo>
                  <a:lnTo>
                    <a:pt x="0" y="1152"/>
                  </a:lnTo>
                  <a:lnTo>
                    <a:pt x="60" y="1211"/>
                  </a:lnTo>
                  <a:lnTo>
                    <a:pt x="1201" y="72"/>
                  </a:lnTo>
                  <a:lnTo>
                    <a:pt x="117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81" name="Freeform 178"/>
            <p:cNvSpPr>
              <a:spLocks/>
            </p:cNvSpPr>
            <p:nvPr/>
          </p:nvSpPr>
          <p:spPr bwMode="auto">
            <a:xfrm>
              <a:off x="259" y="2606"/>
              <a:ext cx="444" cy="5"/>
            </a:xfrm>
            <a:custGeom>
              <a:avLst/>
              <a:gdLst>
                <a:gd name="T0" fmla="*/ 9298 w 9298"/>
                <a:gd name="T1" fmla="*/ 72 h 85"/>
                <a:gd name="T2" fmla="*/ 9268 w 9298"/>
                <a:gd name="T3" fmla="*/ 0 h 85"/>
                <a:gd name="T4" fmla="*/ 0 w 9298"/>
                <a:gd name="T5" fmla="*/ 0 h 85"/>
                <a:gd name="T6" fmla="*/ 0 w 9298"/>
                <a:gd name="T7" fmla="*/ 85 h 85"/>
                <a:gd name="T8" fmla="*/ 9268 w 9298"/>
                <a:gd name="T9" fmla="*/ 85 h 85"/>
                <a:gd name="T10" fmla="*/ 9298 w 9298"/>
                <a:gd name="T11" fmla="*/ 72 h 85"/>
                <a:gd name="T12" fmla="*/ 0 60000 65536"/>
                <a:gd name="T13" fmla="*/ 0 60000 65536"/>
                <a:gd name="T14" fmla="*/ 0 60000 65536"/>
                <a:gd name="T15" fmla="*/ 0 60000 65536"/>
                <a:gd name="T16" fmla="*/ 0 60000 65536"/>
                <a:gd name="T17" fmla="*/ 0 60000 65536"/>
                <a:gd name="T18" fmla="*/ 0 w 9298"/>
                <a:gd name="T19" fmla="*/ 0 h 85"/>
                <a:gd name="T20" fmla="*/ 9298 w 929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298" h="85">
                  <a:moveTo>
                    <a:pt x="9298" y="72"/>
                  </a:moveTo>
                  <a:lnTo>
                    <a:pt x="9268" y="0"/>
                  </a:lnTo>
                  <a:lnTo>
                    <a:pt x="0" y="0"/>
                  </a:lnTo>
                  <a:lnTo>
                    <a:pt x="0" y="85"/>
                  </a:lnTo>
                  <a:lnTo>
                    <a:pt x="9268" y="85"/>
                  </a:lnTo>
                  <a:lnTo>
                    <a:pt x="9298" y="7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82" name="Freeform 179"/>
            <p:cNvSpPr>
              <a:spLocks/>
            </p:cNvSpPr>
            <p:nvPr/>
          </p:nvSpPr>
          <p:spPr bwMode="auto">
            <a:xfrm>
              <a:off x="644" y="2606"/>
              <a:ext cx="59" cy="59"/>
            </a:xfrm>
            <a:custGeom>
              <a:avLst/>
              <a:gdLst>
                <a:gd name="T0" fmla="*/ 30 w 1199"/>
                <a:gd name="T1" fmla="*/ 1211 h 1211"/>
                <a:gd name="T2" fmla="*/ 60 w 1199"/>
                <a:gd name="T3" fmla="*/ 1198 h 1211"/>
                <a:gd name="T4" fmla="*/ 1199 w 1199"/>
                <a:gd name="T5" fmla="*/ 59 h 1211"/>
                <a:gd name="T6" fmla="*/ 1139 w 1199"/>
                <a:gd name="T7" fmla="*/ 0 h 1211"/>
                <a:gd name="T8" fmla="*/ 0 w 1199"/>
                <a:gd name="T9" fmla="*/ 1139 h 1211"/>
                <a:gd name="T10" fmla="*/ 30 w 1199"/>
                <a:gd name="T11" fmla="*/ 1211 h 1211"/>
                <a:gd name="T12" fmla="*/ 0 60000 65536"/>
                <a:gd name="T13" fmla="*/ 0 60000 65536"/>
                <a:gd name="T14" fmla="*/ 0 60000 65536"/>
                <a:gd name="T15" fmla="*/ 0 60000 65536"/>
                <a:gd name="T16" fmla="*/ 0 60000 65536"/>
                <a:gd name="T17" fmla="*/ 0 60000 65536"/>
                <a:gd name="T18" fmla="*/ 0 w 1199"/>
                <a:gd name="T19" fmla="*/ 0 h 1211"/>
                <a:gd name="T20" fmla="*/ 1199 w 1199"/>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199" h="1211">
                  <a:moveTo>
                    <a:pt x="30" y="1211"/>
                  </a:moveTo>
                  <a:lnTo>
                    <a:pt x="60" y="1198"/>
                  </a:lnTo>
                  <a:lnTo>
                    <a:pt x="1199" y="59"/>
                  </a:lnTo>
                  <a:lnTo>
                    <a:pt x="1139" y="0"/>
                  </a:lnTo>
                  <a:lnTo>
                    <a:pt x="0" y="1139"/>
                  </a:lnTo>
                  <a:lnTo>
                    <a:pt x="30" y="121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83" name="Freeform 180"/>
            <p:cNvSpPr>
              <a:spLocks/>
            </p:cNvSpPr>
            <p:nvPr/>
          </p:nvSpPr>
          <p:spPr bwMode="auto">
            <a:xfrm>
              <a:off x="203" y="2660"/>
              <a:ext cx="444" cy="5"/>
            </a:xfrm>
            <a:custGeom>
              <a:avLst/>
              <a:gdLst>
                <a:gd name="T0" fmla="*/ 0 w 9301"/>
                <a:gd name="T1" fmla="*/ 13 h 85"/>
                <a:gd name="T2" fmla="*/ 29 w 9301"/>
                <a:gd name="T3" fmla="*/ 85 h 85"/>
                <a:gd name="T4" fmla="*/ 9301 w 9301"/>
                <a:gd name="T5" fmla="*/ 85 h 85"/>
                <a:gd name="T6" fmla="*/ 9301 w 9301"/>
                <a:gd name="T7" fmla="*/ 0 h 85"/>
                <a:gd name="T8" fmla="*/ 29 w 9301"/>
                <a:gd name="T9" fmla="*/ 0 h 85"/>
                <a:gd name="T10" fmla="*/ 0 w 9301"/>
                <a:gd name="T11" fmla="*/ 13 h 85"/>
                <a:gd name="T12" fmla="*/ 0 60000 65536"/>
                <a:gd name="T13" fmla="*/ 0 60000 65536"/>
                <a:gd name="T14" fmla="*/ 0 60000 65536"/>
                <a:gd name="T15" fmla="*/ 0 60000 65536"/>
                <a:gd name="T16" fmla="*/ 0 60000 65536"/>
                <a:gd name="T17" fmla="*/ 0 60000 65536"/>
                <a:gd name="T18" fmla="*/ 0 w 9301"/>
                <a:gd name="T19" fmla="*/ 0 h 85"/>
                <a:gd name="T20" fmla="*/ 9301 w 930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01" h="85">
                  <a:moveTo>
                    <a:pt x="0" y="13"/>
                  </a:moveTo>
                  <a:lnTo>
                    <a:pt x="29" y="85"/>
                  </a:lnTo>
                  <a:lnTo>
                    <a:pt x="9301" y="85"/>
                  </a:lnTo>
                  <a:lnTo>
                    <a:pt x="9301" y="0"/>
                  </a:lnTo>
                  <a:lnTo>
                    <a:pt x="29" y="0"/>
                  </a:lnTo>
                  <a:lnTo>
                    <a:pt x="0" y="1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84" name="Freeform 181"/>
            <p:cNvSpPr>
              <a:spLocks/>
            </p:cNvSpPr>
            <p:nvPr/>
          </p:nvSpPr>
          <p:spPr bwMode="auto">
            <a:xfrm>
              <a:off x="647" y="2609"/>
              <a:ext cx="54" cy="487"/>
            </a:xfrm>
            <a:custGeom>
              <a:avLst/>
              <a:gdLst>
                <a:gd name="T0" fmla="*/ 0 w 1139"/>
                <a:gd name="T1" fmla="*/ 1139 h 10250"/>
                <a:gd name="T2" fmla="*/ 1139 w 1139"/>
                <a:gd name="T3" fmla="*/ 0 h 10250"/>
                <a:gd name="T4" fmla="*/ 1139 w 1139"/>
                <a:gd name="T5" fmla="*/ 9109 h 10250"/>
                <a:gd name="T6" fmla="*/ 0 w 1139"/>
                <a:gd name="T7" fmla="*/ 10250 h 10250"/>
                <a:gd name="T8" fmla="*/ 0 w 1139"/>
                <a:gd name="T9" fmla="*/ 1139 h 10250"/>
                <a:gd name="T10" fmla="*/ 0 60000 65536"/>
                <a:gd name="T11" fmla="*/ 0 60000 65536"/>
                <a:gd name="T12" fmla="*/ 0 60000 65536"/>
                <a:gd name="T13" fmla="*/ 0 60000 65536"/>
                <a:gd name="T14" fmla="*/ 0 60000 65536"/>
                <a:gd name="T15" fmla="*/ 0 w 1139"/>
                <a:gd name="T16" fmla="*/ 0 h 10250"/>
                <a:gd name="T17" fmla="*/ 1139 w 1139"/>
                <a:gd name="T18" fmla="*/ 10250 h 10250"/>
              </a:gdLst>
              <a:ahLst/>
              <a:cxnLst>
                <a:cxn ang="T10">
                  <a:pos x="T0" y="T1"/>
                </a:cxn>
                <a:cxn ang="T11">
                  <a:pos x="T2" y="T3"/>
                </a:cxn>
                <a:cxn ang="T12">
                  <a:pos x="T4" y="T5"/>
                </a:cxn>
                <a:cxn ang="T13">
                  <a:pos x="T6" y="T7"/>
                </a:cxn>
                <a:cxn ang="T14">
                  <a:pos x="T8" y="T9"/>
                </a:cxn>
              </a:cxnLst>
              <a:rect l="T15" t="T16" r="T17" b="T18"/>
              <a:pathLst>
                <a:path w="1139" h="10250">
                  <a:moveTo>
                    <a:pt x="0" y="1139"/>
                  </a:moveTo>
                  <a:lnTo>
                    <a:pt x="1139" y="0"/>
                  </a:lnTo>
                  <a:lnTo>
                    <a:pt x="1139" y="9109"/>
                  </a:lnTo>
                  <a:lnTo>
                    <a:pt x="0" y="10250"/>
                  </a:lnTo>
                  <a:lnTo>
                    <a:pt x="0" y="1139"/>
                  </a:lnTo>
                  <a:close/>
                </a:path>
              </a:pathLst>
            </a:custGeom>
            <a:solidFill>
              <a:srgbClr val="00688F"/>
            </a:solidFill>
            <a:ln w="9525">
              <a:noFill/>
              <a:round/>
              <a:headEnd/>
              <a:tailEnd/>
            </a:ln>
          </p:spPr>
          <p:txBody>
            <a:bodyPr/>
            <a:lstStyle/>
            <a:p>
              <a:pPr algn="ctr">
                <a:defRPr/>
              </a:pPr>
              <a:endParaRPr lang="en-ZA" dirty="0">
                <a:latin typeface="+mn-lt"/>
                <a:cs typeface="+mn-cs"/>
              </a:endParaRPr>
            </a:p>
          </p:txBody>
        </p:sp>
        <p:sp>
          <p:nvSpPr>
            <p:cNvPr id="185" name="Freeform 182"/>
            <p:cNvSpPr>
              <a:spLocks/>
            </p:cNvSpPr>
            <p:nvPr/>
          </p:nvSpPr>
          <p:spPr bwMode="auto">
            <a:xfrm>
              <a:off x="644" y="2606"/>
              <a:ext cx="59" cy="56"/>
            </a:xfrm>
            <a:custGeom>
              <a:avLst/>
              <a:gdLst>
                <a:gd name="T0" fmla="*/ 1212 w 1212"/>
                <a:gd name="T1" fmla="*/ 30 h 1198"/>
                <a:gd name="T2" fmla="*/ 1139 w 1212"/>
                <a:gd name="T3" fmla="*/ 0 h 1198"/>
                <a:gd name="T4" fmla="*/ 0 w 1212"/>
                <a:gd name="T5" fmla="*/ 1139 h 1198"/>
                <a:gd name="T6" fmla="*/ 60 w 1212"/>
                <a:gd name="T7" fmla="*/ 1198 h 1198"/>
                <a:gd name="T8" fmla="*/ 1199 w 1212"/>
                <a:gd name="T9" fmla="*/ 59 h 1198"/>
                <a:gd name="T10" fmla="*/ 1212 w 1212"/>
                <a:gd name="T11" fmla="*/ 30 h 1198"/>
                <a:gd name="T12" fmla="*/ 0 60000 65536"/>
                <a:gd name="T13" fmla="*/ 0 60000 65536"/>
                <a:gd name="T14" fmla="*/ 0 60000 65536"/>
                <a:gd name="T15" fmla="*/ 0 60000 65536"/>
                <a:gd name="T16" fmla="*/ 0 60000 65536"/>
                <a:gd name="T17" fmla="*/ 0 60000 65536"/>
                <a:gd name="T18" fmla="*/ 0 w 1212"/>
                <a:gd name="T19" fmla="*/ 0 h 1198"/>
                <a:gd name="T20" fmla="*/ 1212 w 1212"/>
                <a:gd name="T21" fmla="*/ 1198 h 1198"/>
              </a:gdLst>
              <a:ahLst/>
              <a:cxnLst>
                <a:cxn ang="T12">
                  <a:pos x="T0" y="T1"/>
                </a:cxn>
                <a:cxn ang="T13">
                  <a:pos x="T2" y="T3"/>
                </a:cxn>
                <a:cxn ang="T14">
                  <a:pos x="T4" y="T5"/>
                </a:cxn>
                <a:cxn ang="T15">
                  <a:pos x="T6" y="T7"/>
                </a:cxn>
                <a:cxn ang="T16">
                  <a:pos x="T8" y="T9"/>
                </a:cxn>
                <a:cxn ang="T17">
                  <a:pos x="T10" y="T11"/>
                </a:cxn>
              </a:cxnLst>
              <a:rect l="T18" t="T19" r="T20" b="T21"/>
              <a:pathLst>
                <a:path w="1212" h="1198">
                  <a:moveTo>
                    <a:pt x="1212" y="30"/>
                  </a:moveTo>
                  <a:lnTo>
                    <a:pt x="1139" y="0"/>
                  </a:lnTo>
                  <a:lnTo>
                    <a:pt x="0" y="1139"/>
                  </a:lnTo>
                  <a:lnTo>
                    <a:pt x="60" y="1198"/>
                  </a:lnTo>
                  <a:lnTo>
                    <a:pt x="1199" y="59"/>
                  </a:lnTo>
                  <a:lnTo>
                    <a:pt x="1212" y="3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86" name="Freeform 183"/>
            <p:cNvSpPr>
              <a:spLocks/>
            </p:cNvSpPr>
            <p:nvPr/>
          </p:nvSpPr>
          <p:spPr bwMode="auto">
            <a:xfrm>
              <a:off x="700" y="2609"/>
              <a:ext cx="3" cy="436"/>
            </a:xfrm>
            <a:custGeom>
              <a:avLst/>
              <a:gdLst>
                <a:gd name="T0" fmla="*/ 72 w 85"/>
                <a:gd name="T1" fmla="*/ 9138 h 9138"/>
                <a:gd name="T2" fmla="*/ 85 w 85"/>
                <a:gd name="T3" fmla="*/ 9109 h 9138"/>
                <a:gd name="T4" fmla="*/ 85 w 85"/>
                <a:gd name="T5" fmla="*/ 0 h 9138"/>
                <a:gd name="T6" fmla="*/ 0 w 85"/>
                <a:gd name="T7" fmla="*/ 0 h 9138"/>
                <a:gd name="T8" fmla="*/ 0 w 85"/>
                <a:gd name="T9" fmla="*/ 9109 h 9138"/>
                <a:gd name="T10" fmla="*/ 72 w 85"/>
                <a:gd name="T11" fmla="*/ 9138 h 9138"/>
                <a:gd name="T12" fmla="*/ 0 60000 65536"/>
                <a:gd name="T13" fmla="*/ 0 60000 65536"/>
                <a:gd name="T14" fmla="*/ 0 60000 65536"/>
                <a:gd name="T15" fmla="*/ 0 60000 65536"/>
                <a:gd name="T16" fmla="*/ 0 60000 65536"/>
                <a:gd name="T17" fmla="*/ 0 60000 65536"/>
                <a:gd name="T18" fmla="*/ 0 w 85"/>
                <a:gd name="T19" fmla="*/ 0 h 9138"/>
                <a:gd name="T20" fmla="*/ 85 w 85"/>
                <a:gd name="T21" fmla="*/ 9138 h 9138"/>
              </a:gdLst>
              <a:ahLst/>
              <a:cxnLst>
                <a:cxn ang="T12">
                  <a:pos x="T0" y="T1"/>
                </a:cxn>
                <a:cxn ang="T13">
                  <a:pos x="T2" y="T3"/>
                </a:cxn>
                <a:cxn ang="T14">
                  <a:pos x="T4" y="T5"/>
                </a:cxn>
                <a:cxn ang="T15">
                  <a:pos x="T6" y="T7"/>
                </a:cxn>
                <a:cxn ang="T16">
                  <a:pos x="T8" y="T9"/>
                </a:cxn>
                <a:cxn ang="T17">
                  <a:pos x="T10" y="T11"/>
                </a:cxn>
              </a:cxnLst>
              <a:rect l="T18" t="T19" r="T20" b="T21"/>
              <a:pathLst>
                <a:path w="85" h="9138">
                  <a:moveTo>
                    <a:pt x="72" y="9138"/>
                  </a:moveTo>
                  <a:lnTo>
                    <a:pt x="85" y="9109"/>
                  </a:lnTo>
                  <a:lnTo>
                    <a:pt x="85" y="0"/>
                  </a:lnTo>
                  <a:lnTo>
                    <a:pt x="0" y="0"/>
                  </a:lnTo>
                  <a:lnTo>
                    <a:pt x="0" y="9109"/>
                  </a:lnTo>
                  <a:lnTo>
                    <a:pt x="72" y="9138"/>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87" name="Freeform 184"/>
            <p:cNvSpPr>
              <a:spLocks/>
            </p:cNvSpPr>
            <p:nvPr/>
          </p:nvSpPr>
          <p:spPr bwMode="auto">
            <a:xfrm>
              <a:off x="644" y="3039"/>
              <a:ext cx="59" cy="59"/>
            </a:xfrm>
            <a:custGeom>
              <a:avLst/>
              <a:gdLst>
                <a:gd name="T0" fmla="*/ 0 w 1211"/>
                <a:gd name="T1" fmla="*/ 1171 h 1201"/>
                <a:gd name="T2" fmla="*/ 72 w 1211"/>
                <a:gd name="T3" fmla="*/ 1201 h 1201"/>
                <a:gd name="T4" fmla="*/ 1211 w 1211"/>
                <a:gd name="T5" fmla="*/ 59 h 1201"/>
                <a:gd name="T6" fmla="*/ 1151 w 1211"/>
                <a:gd name="T7" fmla="*/ 0 h 1201"/>
                <a:gd name="T8" fmla="*/ 12 w 1211"/>
                <a:gd name="T9" fmla="*/ 1142 h 1201"/>
                <a:gd name="T10" fmla="*/ 0 w 1211"/>
                <a:gd name="T11" fmla="*/ 1171 h 1201"/>
                <a:gd name="T12" fmla="*/ 0 60000 65536"/>
                <a:gd name="T13" fmla="*/ 0 60000 65536"/>
                <a:gd name="T14" fmla="*/ 0 60000 65536"/>
                <a:gd name="T15" fmla="*/ 0 60000 65536"/>
                <a:gd name="T16" fmla="*/ 0 60000 65536"/>
                <a:gd name="T17" fmla="*/ 0 60000 65536"/>
                <a:gd name="T18" fmla="*/ 0 w 1211"/>
                <a:gd name="T19" fmla="*/ 0 h 1201"/>
                <a:gd name="T20" fmla="*/ 1211 w 1211"/>
                <a:gd name="T21" fmla="*/ 1201 h 1201"/>
              </a:gdLst>
              <a:ahLst/>
              <a:cxnLst>
                <a:cxn ang="T12">
                  <a:pos x="T0" y="T1"/>
                </a:cxn>
                <a:cxn ang="T13">
                  <a:pos x="T2" y="T3"/>
                </a:cxn>
                <a:cxn ang="T14">
                  <a:pos x="T4" y="T5"/>
                </a:cxn>
                <a:cxn ang="T15">
                  <a:pos x="T6" y="T7"/>
                </a:cxn>
                <a:cxn ang="T16">
                  <a:pos x="T8" y="T9"/>
                </a:cxn>
                <a:cxn ang="T17">
                  <a:pos x="T10" y="T11"/>
                </a:cxn>
              </a:cxnLst>
              <a:rect l="T18" t="T19" r="T20" b="T21"/>
              <a:pathLst>
                <a:path w="1211" h="1201">
                  <a:moveTo>
                    <a:pt x="0" y="1171"/>
                  </a:moveTo>
                  <a:lnTo>
                    <a:pt x="72" y="1201"/>
                  </a:lnTo>
                  <a:lnTo>
                    <a:pt x="1211" y="59"/>
                  </a:lnTo>
                  <a:lnTo>
                    <a:pt x="1151" y="0"/>
                  </a:lnTo>
                  <a:lnTo>
                    <a:pt x="12" y="1142"/>
                  </a:lnTo>
                  <a:lnTo>
                    <a:pt x="0" y="117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88" name="Freeform 185"/>
            <p:cNvSpPr>
              <a:spLocks/>
            </p:cNvSpPr>
            <p:nvPr/>
          </p:nvSpPr>
          <p:spPr bwMode="auto">
            <a:xfrm>
              <a:off x="644" y="2660"/>
              <a:ext cx="5" cy="436"/>
            </a:xfrm>
            <a:custGeom>
              <a:avLst/>
              <a:gdLst>
                <a:gd name="T0" fmla="*/ 12 w 84"/>
                <a:gd name="T1" fmla="*/ 0 h 9141"/>
                <a:gd name="T2" fmla="*/ 0 w 84"/>
                <a:gd name="T3" fmla="*/ 30 h 9141"/>
                <a:gd name="T4" fmla="*/ 0 w 84"/>
                <a:gd name="T5" fmla="*/ 9141 h 9141"/>
                <a:gd name="T6" fmla="*/ 84 w 84"/>
                <a:gd name="T7" fmla="*/ 9141 h 9141"/>
                <a:gd name="T8" fmla="*/ 84 w 84"/>
                <a:gd name="T9" fmla="*/ 30 h 9141"/>
                <a:gd name="T10" fmla="*/ 12 w 84"/>
                <a:gd name="T11" fmla="*/ 0 h 9141"/>
                <a:gd name="T12" fmla="*/ 0 60000 65536"/>
                <a:gd name="T13" fmla="*/ 0 60000 65536"/>
                <a:gd name="T14" fmla="*/ 0 60000 65536"/>
                <a:gd name="T15" fmla="*/ 0 60000 65536"/>
                <a:gd name="T16" fmla="*/ 0 60000 65536"/>
                <a:gd name="T17" fmla="*/ 0 60000 65536"/>
                <a:gd name="T18" fmla="*/ 0 w 84"/>
                <a:gd name="T19" fmla="*/ 0 h 9141"/>
                <a:gd name="T20" fmla="*/ 84 w 84"/>
                <a:gd name="T21" fmla="*/ 9141 h 9141"/>
              </a:gdLst>
              <a:ahLst/>
              <a:cxnLst>
                <a:cxn ang="T12">
                  <a:pos x="T0" y="T1"/>
                </a:cxn>
                <a:cxn ang="T13">
                  <a:pos x="T2" y="T3"/>
                </a:cxn>
                <a:cxn ang="T14">
                  <a:pos x="T4" y="T5"/>
                </a:cxn>
                <a:cxn ang="T15">
                  <a:pos x="T6" y="T7"/>
                </a:cxn>
                <a:cxn ang="T16">
                  <a:pos x="T8" y="T9"/>
                </a:cxn>
                <a:cxn ang="T17">
                  <a:pos x="T10" y="T11"/>
                </a:cxn>
              </a:cxnLst>
              <a:rect l="T18" t="T19" r="T20" b="T21"/>
              <a:pathLst>
                <a:path w="84" h="9141">
                  <a:moveTo>
                    <a:pt x="12" y="0"/>
                  </a:moveTo>
                  <a:lnTo>
                    <a:pt x="0" y="30"/>
                  </a:lnTo>
                  <a:lnTo>
                    <a:pt x="0" y="9141"/>
                  </a:lnTo>
                  <a:lnTo>
                    <a:pt x="84" y="9141"/>
                  </a:lnTo>
                  <a:lnTo>
                    <a:pt x="84" y="30"/>
                  </a:lnTo>
                  <a:lnTo>
                    <a:pt x="1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189" name="Freeform 186"/>
            <p:cNvSpPr>
              <a:spLocks/>
            </p:cNvSpPr>
            <p:nvPr/>
          </p:nvSpPr>
          <p:spPr bwMode="auto">
            <a:xfrm>
              <a:off x="222" y="2839"/>
              <a:ext cx="153" cy="67"/>
            </a:xfrm>
            <a:custGeom>
              <a:avLst/>
              <a:gdLst>
                <a:gd name="T0" fmla="*/ 3238 w 3238"/>
                <a:gd name="T1" fmla="*/ 348 h 1423"/>
                <a:gd name="T2" fmla="*/ 717 w 3238"/>
                <a:gd name="T3" fmla="*/ 348 h 1423"/>
                <a:gd name="T4" fmla="*/ 717 w 3238"/>
                <a:gd name="T5" fmla="*/ 0 h 1423"/>
                <a:gd name="T6" fmla="*/ 0 w 3238"/>
                <a:gd name="T7" fmla="*/ 706 h 1423"/>
                <a:gd name="T8" fmla="*/ 717 w 3238"/>
                <a:gd name="T9" fmla="*/ 1423 h 1423"/>
                <a:gd name="T10" fmla="*/ 717 w 3238"/>
                <a:gd name="T11" fmla="*/ 1065 h 1423"/>
                <a:gd name="T12" fmla="*/ 3238 w 3238"/>
                <a:gd name="T13" fmla="*/ 1065 h 1423"/>
                <a:gd name="T14" fmla="*/ 3238 w 3238"/>
                <a:gd name="T15" fmla="*/ 348 h 1423"/>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3"/>
                <a:gd name="T26" fmla="*/ 3238 w 3238"/>
                <a:gd name="T27" fmla="*/ 1423 h 1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3">
                  <a:moveTo>
                    <a:pt x="3238" y="348"/>
                  </a:moveTo>
                  <a:lnTo>
                    <a:pt x="717" y="348"/>
                  </a:lnTo>
                  <a:lnTo>
                    <a:pt x="717" y="0"/>
                  </a:lnTo>
                  <a:lnTo>
                    <a:pt x="0" y="706"/>
                  </a:lnTo>
                  <a:lnTo>
                    <a:pt x="717" y="1423"/>
                  </a:lnTo>
                  <a:lnTo>
                    <a:pt x="717" y="1065"/>
                  </a:lnTo>
                  <a:lnTo>
                    <a:pt x="3238" y="1065"/>
                  </a:lnTo>
                  <a:lnTo>
                    <a:pt x="3238" y="34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90" name="Freeform 187"/>
            <p:cNvSpPr>
              <a:spLocks/>
            </p:cNvSpPr>
            <p:nvPr/>
          </p:nvSpPr>
          <p:spPr bwMode="auto">
            <a:xfrm>
              <a:off x="278" y="2734"/>
              <a:ext cx="121" cy="123"/>
            </a:xfrm>
            <a:custGeom>
              <a:avLst/>
              <a:gdLst>
                <a:gd name="T0" fmla="*/ 2543 w 2543"/>
                <a:gd name="T1" fmla="*/ 2026 h 2532"/>
                <a:gd name="T2" fmla="*/ 760 w 2543"/>
                <a:gd name="T3" fmla="*/ 243 h 2532"/>
                <a:gd name="T4" fmla="*/ 1006 w 2543"/>
                <a:gd name="T5" fmla="*/ 18 h 2532"/>
                <a:gd name="T6" fmla="*/ 0 w 2543"/>
                <a:gd name="T7" fmla="*/ 0 h 2532"/>
                <a:gd name="T8" fmla="*/ 0 w 2543"/>
                <a:gd name="T9" fmla="*/ 1003 h 2532"/>
                <a:gd name="T10" fmla="*/ 253 w 2543"/>
                <a:gd name="T11" fmla="*/ 750 h 2532"/>
                <a:gd name="T12" fmla="*/ 2036 w 2543"/>
                <a:gd name="T13" fmla="*/ 2532 h 2532"/>
                <a:gd name="T14" fmla="*/ 2543 w 2543"/>
                <a:gd name="T15" fmla="*/ 2026 h 2532"/>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2"/>
                <a:gd name="T26" fmla="*/ 2543 w 2543"/>
                <a:gd name="T27" fmla="*/ 2532 h 25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2">
                  <a:moveTo>
                    <a:pt x="2543" y="2026"/>
                  </a:moveTo>
                  <a:lnTo>
                    <a:pt x="760" y="243"/>
                  </a:lnTo>
                  <a:lnTo>
                    <a:pt x="1006" y="18"/>
                  </a:lnTo>
                  <a:lnTo>
                    <a:pt x="0" y="0"/>
                  </a:lnTo>
                  <a:lnTo>
                    <a:pt x="0" y="1003"/>
                  </a:lnTo>
                  <a:lnTo>
                    <a:pt x="253" y="750"/>
                  </a:lnTo>
                  <a:lnTo>
                    <a:pt x="2036" y="2532"/>
                  </a:lnTo>
                  <a:lnTo>
                    <a:pt x="2543" y="202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91" name="Freeform 188"/>
            <p:cNvSpPr>
              <a:spLocks/>
            </p:cNvSpPr>
            <p:nvPr/>
          </p:nvSpPr>
          <p:spPr bwMode="auto">
            <a:xfrm>
              <a:off x="383" y="2678"/>
              <a:ext cx="67" cy="154"/>
            </a:xfrm>
            <a:custGeom>
              <a:avLst/>
              <a:gdLst>
                <a:gd name="T0" fmla="*/ 1075 w 1424"/>
                <a:gd name="T1" fmla="*/ 3238 h 3238"/>
                <a:gd name="T2" fmla="*/ 1075 w 1424"/>
                <a:gd name="T3" fmla="*/ 717 h 3238"/>
                <a:gd name="T4" fmla="*/ 1424 w 1424"/>
                <a:gd name="T5" fmla="*/ 717 h 3238"/>
                <a:gd name="T6" fmla="*/ 717 w 1424"/>
                <a:gd name="T7" fmla="*/ 0 h 3238"/>
                <a:gd name="T8" fmla="*/ 0 w 1424"/>
                <a:gd name="T9" fmla="*/ 717 h 3238"/>
                <a:gd name="T10" fmla="*/ 358 w 1424"/>
                <a:gd name="T11" fmla="*/ 717 h 3238"/>
                <a:gd name="T12" fmla="*/ 358 w 1424"/>
                <a:gd name="T13" fmla="*/ 3238 h 3238"/>
                <a:gd name="T14" fmla="*/ 1075 w 1424"/>
                <a:gd name="T15" fmla="*/ 3238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1075" y="3238"/>
                  </a:moveTo>
                  <a:lnTo>
                    <a:pt x="1075" y="717"/>
                  </a:lnTo>
                  <a:lnTo>
                    <a:pt x="1424" y="717"/>
                  </a:lnTo>
                  <a:lnTo>
                    <a:pt x="717" y="0"/>
                  </a:lnTo>
                  <a:lnTo>
                    <a:pt x="0" y="717"/>
                  </a:lnTo>
                  <a:lnTo>
                    <a:pt x="358" y="717"/>
                  </a:lnTo>
                  <a:lnTo>
                    <a:pt x="358" y="3238"/>
                  </a:lnTo>
                  <a:lnTo>
                    <a:pt x="1075" y="323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92" name="Freeform 189"/>
            <p:cNvSpPr>
              <a:spLocks/>
            </p:cNvSpPr>
            <p:nvPr/>
          </p:nvSpPr>
          <p:spPr bwMode="auto">
            <a:xfrm>
              <a:off x="434" y="2734"/>
              <a:ext cx="121" cy="123"/>
            </a:xfrm>
            <a:custGeom>
              <a:avLst/>
              <a:gdLst>
                <a:gd name="T0" fmla="*/ 507 w 2533"/>
                <a:gd name="T1" fmla="*/ 2544 h 2544"/>
                <a:gd name="T2" fmla="*/ 2290 w 2533"/>
                <a:gd name="T3" fmla="*/ 761 h 2544"/>
                <a:gd name="T4" fmla="*/ 2525 w 2533"/>
                <a:gd name="T5" fmla="*/ 1008 h 2544"/>
                <a:gd name="T6" fmla="*/ 2533 w 2533"/>
                <a:gd name="T7" fmla="*/ 0 h 2544"/>
                <a:gd name="T8" fmla="*/ 1529 w 2533"/>
                <a:gd name="T9" fmla="*/ 0 h 2544"/>
                <a:gd name="T10" fmla="*/ 1782 w 2533"/>
                <a:gd name="T11" fmla="*/ 255 h 2544"/>
                <a:gd name="T12" fmla="*/ 0 w 2533"/>
                <a:gd name="T13" fmla="*/ 2037 h 2544"/>
                <a:gd name="T14" fmla="*/ 507 w 2533"/>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3"/>
                <a:gd name="T25" fmla="*/ 0 h 2544"/>
                <a:gd name="T26" fmla="*/ 2533 w 2533"/>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3" h="2544">
                  <a:moveTo>
                    <a:pt x="507" y="2544"/>
                  </a:moveTo>
                  <a:lnTo>
                    <a:pt x="2290" y="761"/>
                  </a:lnTo>
                  <a:lnTo>
                    <a:pt x="2525" y="1008"/>
                  </a:lnTo>
                  <a:lnTo>
                    <a:pt x="2533" y="0"/>
                  </a:lnTo>
                  <a:lnTo>
                    <a:pt x="1529" y="0"/>
                  </a:lnTo>
                  <a:lnTo>
                    <a:pt x="1782" y="255"/>
                  </a:lnTo>
                  <a:lnTo>
                    <a:pt x="0" y="2037"/>
                  </a:lnTo>
                  <a:lnTo>
                    <a:pt x="507" y="2544"/>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93" name="Freeform 190"/>
            <p:cNvSpPr>
              <a:spLocks/>
            </p:cNvSpPr>
            <p:nvPr/>
          </p:nvSpPr>
          <p:spPr bwMode="auto">
            <a:xfrm>
              <a:off x="458" y="2839"/>
              <a:ext cx="156" cy="67"/>
            </a:xfrm>
            <a:custGeom>
              <a:avLst/>
              <a:gdLst>
                <a:gd name="T0" fmla="*/ 0 w 3238"/>
                <a:gd name="T1" fmla="*/ 1076 h 1425"/>
                <a:gd name="T2" fmla="*/ 2520 w 3238"/>
                <a:gd name="T3" fmla="*/ 1076 h 1425"/>
                <a:gd name="T4" fmla="*/ 2520 w 3238"/>
                <a:gd name="T5" fmla="*/ 1425 h 1425"/>
                <a:gd name="T6" fmla="*/ 3238 w 3238"/>
                <a:gd name="T7" fmla="*/ 717 h 1425"/>
                <a:gd name="T8" fmla="*/ 2520 w 3238"/>
                <a:gd name="T9" fmla="*/ 0 h 1425"/>
                <a:gd name="T10" fmla="*/ 2520 w 3238"/>
                <a:gd name="T11" fmla="*/ 358 h 1425"/>
                <a:gd name="T12" fmla="*/ 0 w 3238"/>
                <a:gd name="T13" fmla="*/ 358 h 1425"/>
                <a:gd name="T14" fmla="*/ 0 w 3238"/>
                <a:gd name="T15" fmla="*/ 1076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5"/>
                <a:gd name="T26" fmla="*/ 3238 w 3238"/>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5">
                  <a:moveTo>
                    <a:pt x="0" y="1076"/>
                  </a:moveTo>
                  <a:lnTo>
                    <a:pt x="2520" y="1076"/>
                  </a:lnTo>
                  <a:lnTo>
                    <a:pt x="2520" y="1425"/>
                  </a:lnTo>
                  <a:lnTo>
                    <a:pt x="3238" y="717"/>
                  </a:lnTo>
                  <a:lnTo>
                    <a:pt x="2520" y="0"/>
                  </a:lnTo>
                  <a:lnTo>
                    <a:pt x="2520" y="358"/>
                  </a:lnTo>
                  <a:lnTo>
                    <a:pt x="0" y="358"/>
                  </a:lnTo>
                  <a:lnTo>
                    <a:pt x="0" y="107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94" name="Freeform 191"/>
            <p:cNvSpPr>
              <a:spLocks/>
            </p:cNvSpPr>
            <p:nvPr/>
          </p:nvSpPr>
          <p:spPr bwMode="auto">
            <a:xfrm>
              <a:off x="434" y="2890"/>
              <a:ext cx="121" cy="120"/>
            </a:xfrm>
            <a:custGeom>
              <a:avLst/>
              <a:gdLst>
                <a:gd name="T0" fmla="*/ 0 w 2544"/>
                <a:gd name="T1" fmla="*/ 508 h 2525"/>
                <a:gd name="T2" fmla="*/ 1783 w 2544"/>
                <a:gd name="T3" fmla="*/ 2290 h 2525"/>
                <a:gd name="T4" fmla="*/ 1537 w 2544"/>
                <a:gd name="T5" fmla="*/ 2525 h 2525"/>
                <a:gd name="T6" fmla="*/ 2544 w 2544"/>
                <a:gd name="T7" fmla="*/ 2512 h 2525"/>
                <a:gd name="T8" fmla="*/ 2544 w 2544"/>
                <a:gd name="T9" fmla="*/ 1529 h 2525"/>
                <a:gd name="T10" fmla="*/ 2290 w 2544"/>
                <a:gd name="T11" fmla="*/ 1782 h 2525"/>
                <a:gd name="T12" fmla="*/ 508 w 2544"/>
                <a:gd name="T13" fmla="*/ 0 h 2525"/>
                <a:gd name="T14" fmla="*/ 0 w 2544"/>
                <a:gd name="T15" fmla="*/ 508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8"/>
                  </a:moveTo>
                  <a:lnTo>
                    <a:pt x="1783" y="2290"/>
                  </a:lnTo>
                  <a:lnTo>
                    <a:pt x="1537" y="2525"/>
                  </a:lnTo>
                  <a:lnTo>
                    <a:pt x="2544" y="2512"/>
                  </a:lnTo>
                  <a:lnTo>
                    <a:pt x="2544" y="1529"/>
                  </a:lnTo>
                  <a:lnTo>
                    <a:pt x="2290" y="1782"/>
                  </a:lnTo>
                  <a:lnTo>
                    <a:pt x="508" y="0"/>
                  </a:lnTo>
                  <a:lnTo>
                    <a:pt x="0" y="50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95" name="Freeform 192"/>
            <p:cNvSpPr>
              <a:spLocks/>
            </p:cNvSpPr>
            <p:nvPr/>
          </p:nvSpPr>
          <p:spPr bwMode="auto">
            <a:xfrm>
              <a:off x="383" y="2914"/>
              <a:ext cx="67" cy="154"/>
            </a:xfrm>
            <a:custGeom>
              <a:avLst/>
              <a:gdLst>
                <a:gd name="T0" fmla="*/ 348 w 1424"/>
                <a:gd name="T1" fmla="*/ 0 h 3238"/>
                <a:gd name="T2" fmla="*/ 348 w 1424"/>
                <a:gd name="T3" fmla="*/ 2521 h 3238"/>
                <a:gd name="T4" fmla="*/ 0 w 1424"/>
                <a:gd name="T5" fmla="*/ 2521 h 3238"/>
                <a:gd name="T6" fmla="*/ 707 w 1424"/>
                <a:gd name="T7" fmla="*/ 3238 h 3238"/>
                <a:gd name="T8" fmla="*/ 1424 w 1424"/>
                <a:gd name="T9" fmla="*/ 2521 h 3238"/>
                <a:gd name="T10" fmla="*/ 1065 w 1424"/>
                <a:gd name="T11" fmla="*/ 2521 h 3238"/>
                <a:gd name="T12" fmla="*/ 1065 w 1424"/>
                <a:gd name="T13" fmla="*/ 0 h 3238"/>
                <a:gd name="T14" fmla="*/ 348 w 1424"/>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348" y="0"/>
                  </a:moveTo>
                  <a:lnTo>
                    <a:pt x="348" y="2521"/>
                  </a:lnTo>
                  <a:lnTo>
                    <a:pt x="0" y="2521"/>
                  </a:lnTo>
                  <a:lnTo>
                    <a:pt x="707" y="3238"/>
                  </a:lnTo>
                  <a:lnTo>
                    <a:pt x="1424" y="2521"/>
                  </a:lnTo>
                  <a:lnTo>
                    <a:pt x="1065" y="2521"/>
                  </a:lnTo>
                  <a:lnTo>
                    <a:pt x="1065" y="0"/>
                  </a:lnTo>
                  <a:lnTo>
                    <a:pt x="348"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96" name="Freeform 193"/>
            <p:cNvSpPr>
              <a:spLocks/>
            </p:cNvSpPr>
            <p:nvPr/>
          </p:nvSpPr>
          <p:spPr bwMode="auto">
            <a:xfrm>
              <a:off x="281" y="2890"/>
              <a:ext cx="118" cy="120"/>
            </a:xfrm>
            <a:custGeom>
              <a:avLst/>
              <a:gdLst>
                <a:gd name="T0" fmla="*/ 2029 w 2536"/>
                <a:gd name="T1" fmla="*/ 0 h 2543"/>
                <a:gd name="T2" fmla="*/ 246 w 2536"/>
                <a:gd name="T3" fmla="*/ 1782 h 2543"/>
                <a:gd name="T4" fmla="*/ 0 w 2536"/>
                <a:gd name="T5" fmla="*/ 1536 h 2543"/>
                <a:gd name="T6" fmla="*/ 3 w 2536"/>
                <a:gd name="T7" fmla="*/ 2543 h 2543"/>
                <a:gd name="T8" fmla="*/ 1007 w 2536"/>
                <a:gd name="T9" fmla="*/ 2543 h 2543"/>
                <a:gd name="T10" fmla="*/ 753 w 2536"/>
                <a:gd name="T11" fmla="*/ 2290 h 2543"/>
                <a:gd name="T12" fmla="*/ 2536 w 2536"/>
                <a:gd name="T13" fmla="*/ 507 h 2543"/>
                <a:gd name="T14" fmla="*/ 2029 w 2536"/>
                <a:gd name="T15" fmla="*/ 0 h 2543"/>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3"/>
                <a:gd name="T26" fmla="*/ 2536 w 2536"/>
                <a:gd name="T27" fmla="*/ 2543 h 2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3">
                  <a:moveTo>
                    <a:pt x="2029" y="0"/>
                  </a:moveTo>
                  <a:lnTo>
                    <a:pt x="246" y="1782"/>
                  </a:lnTo>
                  <a:lnTo>
                    <a:pt x="0" y="1536"/>
                  </a:lnTo>
                  <a:lnTo>
                    <a:pt x="3" y="2543"/>
                  </a:lnTo>
                  <a:lnTo>
                    <a:pt x="1007" y="2543"/>
                  </a:lnTo>
                  <a:lnTo>
                    <a:pt x="753" y="2290"/>
                  </a:lnTo>
                  <a:lnTo>
                    <a:pt x="2536" y="507"/>
                  </a:lnTo>
                  <a:lnTo>
                    <a:pt x="2029"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197" name="Freeform 194"/>
            <p:cNvSpPr>
              <a:spLocks/>
            </p:cNvSpPr>
            <p:nvPr/>
          </p:nvSpPr>
          <p:spPr bwMode="auto">
            <a:xfrm>
              <a:off x="227" y="2842"/>
              <a:ext cx="153" cy="69"/>
            </a:xfrm>
            <a:custGeom>
              <a:avLst/>
              <a:gdLst>
                <a:gd name="T0" fmla="*/ 3238 w 3238"/>
                <a:gd name="T1" fmla="*/ 348 h 1424"/>
                <a:gd name="T2" fmla="*/ 717 w 3238"/>
                <a:gd name="T3" fmla="*/ 348 h 1424"/>
                <a:gd name="T4" fmla="*/ 717 w 3238"/>
                <a:gd name="T5" fmla="*/ 0 h 1424"/>
                <a:gd name="T6" fmla="*/ 0 w 3238"/>
                <a:gd name="T7" fmla="*/ 707 h 1424"/>
                <a:gd name="T8" fmla="*/ 717 w 3238"/>
                <a:gd name="T9" fmla="*/ 1424 h 1424"/>
                <a:gd name="T10" fmla="*/ 717 w 3238"/>
                <a:gd name="T11" fmla="*/ 1065 h 1424"/>
                <a:gd name="T12" fmla="*/ 3238 w 3238"/>
                <a:gd name="T13" fmla="*/ 1065 h 1424"/>
                <a:gd name="T14" fmla="*/ 3238 w 3238"/>
                <a:gd name="T15" fmla="*/ 348 h 1424"/>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4"/>
                <a:gd name="T26" fmla="*/ 3238 w 3238"/>
                <a:gd name="T27" fmla="*/ 1424 h 1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4">
                  <a:moveTo>
                    <a:pt x="3238" y="348"/>
                  </a:moveTo>
                  <a:lnTo>
                    <a:pt x="717" y="348"/>
                  </a:lnTo>
                  <a:lnTo>
                    <a:pt x="717" y="0"/>
                  </a:lnTo>
                  <a:lnTo>
                    <a:pt x="0" y="707"/>
                  </a:lnTo>
                  <a:lnTo>
                    <a:pt x="717" y="1424"/>
                  </a:lnTo>
                  <a:lnTo>
                    <a:pt x="717" y="1065"/>
                  </a:lnTo>
                  <a:lnTo>
                    <a:pt x="3238" y="1065"/>
                  </a:lnTo>
                  <a:lnTo>
                    <a:pt x="3238" y="348"/>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98" name="Freeform 195"/>
            <p:cNvSpPr>
              <a:spLocks/>
            </p:cNvSpPr>
            <p:nvPr/>
          </p:nvSpPr>
          <p:spPr bwMode="auto">
            <a:xfrm>
              <a:off x="284" y="2739"/>
              <a:ext cx="121" cy="120"/>
            </a:xfrm>
            <a:custGeom>
              <a:avLst/>
              <a:gdLst>
                <a:gd name="T0" fmla="*/ 2543 w 2543"/>
                <a:gd name="T1" fmla="*/ 2026 h 2533"/>
                <a:gd name="T2" fmla="*/ 761 w 2543"/>
                <a:gd name="T3" fmla="*/ 243 h 2533"/>
                <a:gd name="T4" fmla="*/ 1007 w 2543"/>
                <a:gd name="T5" fmla="*/ 18 h 2533"/>
                <a:gd name="T6" fmla="*/ 0 w 2543"/>
                <a:gd name="T7" fmla="*/ 0 h 2533"/>
                <a:gd name="T8" fmla="*/ 0 w 2543"/>
                <a:gd name="T9" fmla="*/ 1004 h 2533"/>
                <a:gd name="T10" fmla="*/ 253 w 2543"/>
                <a:gd name="T11" fmla="*/ 751 h 2533"/>
                <a:gd name="T12" fmla="*/ 2037 w 2543"/>
                <a:gd name="T13" fmla="*/ 2533 h 2533"/>
                <a:gd name="T14" fmla="*/ 2543 w 2543"/>
                <a:gd name="T15" fmla="*/ 2026 h 2533"/>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3"/>
                <a:gd name="T26" fmla="*/ 2543 w 2543"/>
                <a:gd name="T27" fmla="*/ 2533 h 2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3">
                  <a:moveTo>
                    <a:pt x="2543" y="2026"/>
                  </a:moveTo>
                  <a:lnTo>
                    <a:pt x="761" y="243"/>
                  </a:lnTo>
                  <a:lnTo>
                    <a:pt x="1007" y="18"/>
                  </a:lnTo>
                  <a:lnTo>
                    <a:pt x="0" y="0"/>
                  </a:lnTo>
                  <a:lnTo>
                    <a:pt x="0" y="1004"/>
                  </a:lnTo>
                  <a:lnTo>
                    <a:pt x="253" y="751"/>
                  </a:lnTo>
                  <a:lnTo>
                    <a:pt x="2037" y="2533"/>
                  </a:lnTo>
                  <a:lnTo>
                    <a:pt x="2543" y="2026"/>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199" name="Freeform 196"/>
            <p:cNvSpPr>
              <a:spLocks/>
            </p:cNvSpPr>
            <p:nvPr/>
          </p:nvSpPr>
          <p:spPr bwMode="auto">
            <a:xfrm>
              <a:off x="386" y="2680"/>
              <a:ext cx="70" cy="154"/>
            </a:xfrm>
            <a:custGeom>
              <a:avLst/>
              <a:gdLst>
                <a:gd name="T0" fmla="*/ 1076 w 1424"/>
                <a:gd name="T1" fmla="*/ 3237 h 3237"/>
                <a:gd name="T2" fmla="*/ 1076 w 1424"/>
                <a:gd name="T3" fmla="*/ 717 h 3237"/>
                <a:gd name="T4" fmla="*/ 1424 w 1424"/>
                <a:gd name="T5" fmla="*/ 717 h 3237"/>
                <a:gd name="T6" fmla="*/ 717 w 1424"/>
                <a:gd name="T7" fmla="*/ 0 h 3237"/>
                <a:gd name="T8" fmla="*/ 0 w 1424"/>
                <a:gd name="T9" fmla="*/ 717 h 3237"/>
                <a:gd name="T10" fmla="*/ 359 w 1424"/>
                <a:gd name="T11" fmla="*/ 717 h 3237"/>
                <a:gd name="T12" fmla="*/ 359 w 1424"/>
                <a:gd name="T13" fmla="*/ 3237 h 3237"/>
                <a:gd name="T14" fmla="*/ 1076 w 1424"/>
                <a:gd name="T15" fmla="*/ 3237 h 3237"/>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7"/>
                <a:gd name="T26" fmla="*/ 1424 w 1424"/>
                <a:gd name="T27" fmla="*/ 3237 h 3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7">
                  <a:moveTo>
                    <a:pt x="1076" y="3237"/>
                  </a:moveTo>
                  <a:lnTo>
                    <a:pt x="1076" y="717"/>
                  </a:lnTo>
                  <a:lnTo>
                    <a:pt x="1424" y="717"/>
                  </a:lnTo>
                  <a:lnTo>
                    <a:pt x="717" y="0"/>
                  </a:lnTo>
                  <a:lnTo>
                    <a:pt x="0" y="717"/>
                  </a:lnTo>
                  <a:lnTo>
                    <a:pt x="359" y="717"/>
                  </a:lnTo>
                  <a:lnTo>
                    <a:pt x="359" y="3237"/>
                  </a:lnTo>
                  <a:lnTo>
                    <a:pt x="1076" y="323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00" name="Freeform 197"/>
            <p:cNvSpPr>
              <a:spLocks/>
            </p:cNvSpPr>
            <p:nvPr/>
          </p:nvSpPr>
          <p:spPr bwMode="auto">
            <a:xfrm>
              <a:off x="437" y="2739"/>
              <a:ext cx="121" cy="120"/>
            </a:xfrm>
            <a:custGeom>
              <a:avLst/>
              <a:gdLst>
                <a:gd name="T0" fmla="*/ 506 w 2532"/>
                <a:gd name="T1" fmla="*/ 2544 h 2544"/>
                <a:gd name="T2" fmla="*/ 2289 w 2532"/>
                <a:gd name="T3" fmla="*/ 761 h 2544"/>
                <a:gd name="T4" fmla="*/ 2525 w 2532"/>
                <a:gd name="T5" fmla="*/ 1008 h 2544"/>
                <a:gd name="T6" fmla="*/ 2532 w 2532"/>
                <a:gd name="T7" fmla="*/ 0 h 2544"/>
                <a:gd name="T8" fmla="*/ 1528 w 2532"/>
                <a:gd name="T9" fmla="*/ 0 h 2544"/>
                <a:gd name="T10" fmla="*/ 1782 w 2532"/>
                <a:gd name="T11" fmla="*/ 254 h 2544"/>
                <a:gd name="T12" fmla="*/ 0 w 2532"/>
                <a:gd name="T13" fmla="*/ 2036 h 2544"/>
                <a:gd name="T14" fmla="*/ 506 w 2532"/>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2"/>
                <a:gd name="T25" fmla="*/ 0 h 2544"/>
                <a:gd name="T26" fmla="*/ 2532 w 2532"/>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2" h="2544">
                  <a:moveTo>
                    <a:pt x="506" y="2544"/>
                  </a:moveTo>
                  <a:lnTo>
                    <a:pt x="2289" y="761"/>
                  </a:lnTo>
                  <a:lnTo>
                    <a:pt x="2525" y="1008"/>
                  </a:lnTo>
                  <a:lnTo>
                    <a:pt x="2532" y="0"/>
                  </a:lnTo>
                  <a:lnTo>
                    <a:pt x="1528" y="0"/>
                  </a:lnTo>
                  <a:lnTo>
                    <a:pt x="1782" y="254"/>
                  </a:lnTo>
                  <a:lnTo>
                    <a:pt x="0" y="2036"/>
                  </a:lnTo>
                  <a:lnTo>
                    <a:pt x="506" y="2544"/>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01" name="Freeform 198"/>
            <p:cNvSpPr>
              <a:spLocks/>
            </p:cNvSpPr>
            <p:nvPr/>
          </p:nvSpPr>
          <p:spPr bwMode="auto">
            <a:xfrm>
              <a:off x="461" y="2842"/>
              <a:ext cx="156" cy="69"/>
            </a:xfrm>
            <a:custGeom>
              <a:avLst/>
              <a:gdLst>
                <a:gd name="T0" fmla="*/ 0 w 3239"/>
                <a:gd name="T1" fmla="*/ 1077 h 1425"/>
                <a:gd name="T2" fmla="*/ 2521 w 3239"/>
                <a:gd name="T3" fmla="*/ 1077 h 1425"/>
                <a:gd name="T4" fmla="*/ 2521 w 3239"/>
                <a:gd name="T5" fmla="*/ 1425 h 1425"/>
                <a:gd name="T6" fmla="*/ 3239 w 3239"/>
                <a:gd name="T7" fmla="*/ 717 h 1425"/>
                <a:gd name="T8" fmla="*/ 2521 w 3239"/>
                <a:gd name="T9" fmla="*/ 0 h 1425"/>
                <a:gd name="T10" fmla="*/ 2521 w 3239"/>
                <a:gd name="T11" fmla="*/ 359 h 1425"/>
                <a:gd name="T12" fmla="*/ 0 w 3239"/>
                <a:gd name="T13" fmla="*/ 359 h 1425"/>
                <a:gd name="T14" fmla="*/ 0 w 3239"/>
                <a:gd name="T15" fmla="*/ 1077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9"/>
                <a:gd name="T25" fmla="*/ 0 h 1425"/>
                <a:gd name="T26" fmla="*/ 3239 w 3239"/>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9" h="1425">
                  <a:moveTo>
                    <a:pt x="0" y="1077"/>
                  </a:moveTo>
                  <a:lnTo>
                    <a:pt x="2521" y="1077"/>
                  </a:lnTo>
                  <a:lnTo>
                    <a:pt x="2521" y="1425"/>
                  </a:lnTo>
                  <a:lnTo>
                    <a:pt x="3239" y="717"/>
                  </a:lnTo>
                  <a:lnTo>
                    <a:pt x="2521" y="0"/>
                  </a:lnTo>
                  <a:lnTo>
                    <a:pt x="2521" y="359"/>
                  </a:lnTo>
                  <a:lnTo>
                    <a:pt x="0" y="359"/>
                  </a:lnTo>
                  <a:lnTo>
                    <a:pt x="0" y="107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02" name="Freeform 199"/>
            <p:cNvSpPr>
              <a:spLocks/>
            </p:cNvSpPr>
            <p:nvPr/>
          </p:nvSpPr>
          <p:spPr bwMode="auto">
            <a:xfrm>
              <a:off x="437" y="2893"/>
              <a:ext cx="121" cy="120"/>
            </a:xfrm>
            <a:custGeom>
              <a:avLst/>
              <a:gdLst>
                <a:gd name="T0" fmla="*/ 0 w 2544"/>
                <a:gd name="T1" fmla="*/ 507 h 2525"/>
                <a:gd name="T2" fmla="*/ 1783 w 2544"/>
                <a:gd name="T3" fmla="*/ 2289 h 2525"/>
                <a:gd name="T4" fmla="*/ 1537 w 2544"/>
                <a:gd name="T5" fmla="*/ 2525 h 2525"/>
                <a:gd name="T6" fmla="*/ 2544 w 2544"/>
                <a:gd name="T7" fmla="*/ 2511 h 2525"/>
                <a:gd name="T8" fmla="*/ 2544 w 2544"/>
                <a:gd name="T9" fmla="*/ 1528 h 2525"/>
                <a:gd name="T10" fmla="*/ 2289 w 2544"/>
                <a:gd name="T11" fmla="*/ 1782 h 2525"/>
                <a:gd name="T12" fmla="*/ 507 w 2544"/>
                <a:gd name="T13" fmla="*/ 0 h 2525"/>
                <a:gd name="T14" fmla="*/ 0 w 2544"/>
                <a:gd name="T15" fmla="*/ 507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7"/>
                  </a:moveTo>
                  <a:lnTo>
                    <a:pt x="1783" y="2289"/>
                  </a:lnTo>
                  <a:lnTo>
                    <a:pt x="1537" y="2525"/>
                  </a:lnTo>
                  <a:lnTo>
                    <a:pt x="2544" y="2511"/>
                  </a:lnTo>
                  <a:lnTo>
                    <a:pt x="2544" y="1528"/>
                  </a:lnTo>
                  <a:lnTo>
                    <a:pt x="2289" y="1782"/>
                  </a:lnTo>
                  <a:lnTo>
                    <a:pt x="507" y="0"/>
                  </a:lnTo>
                  <a:lnTo>
                    <a:pt x="0" y="50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03" name="Freeform 200"/>
            <p:cNvSpPr>
              <a:spLocks/>
            </p:cNvSpPr>
            <p:nvPr/>
          </p:nvSpPr>
          <p:spPr bwMode="auto">
            <a:xfrm>
              <a:off x="388" y="2919"/>
              <a:ext cx="67" cy="154"/>
            </a:xfrm>
            <a:custGeom>
              <a:avLst/>
              <a:gdLst>
                <a:gd name="T0" fmla="*/ 348 w 1423"/>
                <a:gd name="T1" fmla="*/ 0 h 3238"/>
                <a:gd name="T2" fmla="*/ 348 w 1423"/>
                <a:gd name="T3" fmla="*/ 2521 h 3238"/>
                <a:gd name="T4" fmla="*/ 0 w 1423"/>
                <a:gd name="T5" fmla="*/ 2521 h 3238"/>
                <a:gd name="T6" fmla="*/ 706 w 1423"/>
                <a:gd name="T7" fmla="*/ 3238 h 3238"/>
                <a:gd name="T8" fmla="*/ 1423 w 1423"/>
                <a:gd name="T9" fmla="*/ 2521 h 3238"/>
                <a:gd name="T10" fmla="*/ 1065 w 1423"/>
                <a:gd name="T11" fmla="*/ 2521 h 3238"/>
                <a:gd name="T12" fmla="*/ 1065 w 1423"/>
                <a:gd name="T13" fmla="*/ 0 h 3238"/>
                <a:gd name="T14" fmla="*/ 348 w 1423"/>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3"/>
                <a:gd name="T25" fmla="*/ 0 h 3238"/>
                <a:gd name="T26" fmla="*/ 1423 w 1423"/>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3" h="3238">
                  <a:moveTo>
                    <a:pt x="348" y="0"/>
                  </a:moveTo>
                  <a:lnTo>
                    <a:pt x="348" y="2521"/>
                  </a:lnTo>
                  <a:lnTo>
                    <a:pt x="0" y="2521"/>
                  </a:lnTo>
                  <a:lnTo>
                    <a:pt x="706" y="3238"/>
                  </a:lnTo>
                  <a:lnTo>
                    <a:pt x="1423" y="2521"/>
                  </a:lnTo>
                  <a:lnTo>
                    <a:pt x="1065" y="2521"/>
                  </a:lnTo>
                  <a:lnTo>
                    <a:pt x="1065" y="0"/>
                  </a:lnTo>
                  <a:lnTo>
                    <a:pt x="348"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04" name="Freeform 201"/>
            <p:cNvSpPr>
              <a:spLocks/>
            </p:cNvSpPr>
            <p:nvPr/>
          </p:nvSpPr>
          <p:spPr bwMode="auto">
            <a:xfrm>
              <a:off x="284" y="2893"/>
              <a:ext cx="121" cy="123"/>
            </a:xfrm>
            <a:custGeom>
              <a:avLst/>
              <a:gdLst>
                <a:gd name="T0" fmla="*/ 2030 w 2536"/>
                <a:gd name="T1" fmla="*/ 0 h 2542"/>
                <a:gd name="T2" fmla="*/ 246 w 2536"/>
                <a:gd name="T3" fmla="*/ 1782 h 2542"/>
                <a:gd name="T4" fmla="*/ 0 w 2536"/>
                <a:gd name="T5" fmla="*/ 1536 h 2542"/>
                <a:gd name="T6" fmla="*/ 3 w 2536"/>
                <a:gd name="T7" fmla="*/ 2542 h 2542"/>
                <a:gd name="T8" fmla="*/ 1007 w 2536"/>
                <a:gd name="T9" fmla="*/ 2542 h 2542"/>
                <a:gd name="T10" fmla="*/ 754 w 2536"/>
                <a:gd name="T11" fmla="*/ 2289 h 2542"/>
                <a:gd name="T12" fmla="*/ 2536 w 2536"/>
                <a:gd name="T13" fmla="*/ 506 h 2542"/>
                <a:gd name="T14" fmla="*/ 2030 w 2536"/>
                <a:gd name="T15" fmla="*/ 0 h 2542"/>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2"/>
                <a:gd name="T26" fmla="*/ 2536 w 2536"/>
                <a:gd name="T27" fmla="*/ 2542 h 25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2">
                  <a:moveTo>
                    <a:pt x="2030" y="0"/>
                  </a:moveTo>
                  <a:lnTo>
                    <a:pt x="246" y="1782"/>
                  </a:lnTo>
                  <a:lnTo>
                    <a:pt x="0" y="1536"/>
                  </a:lnTo>
                  <a:lnTo>
                    <a:pt x="3" y="2542"/>
                  </a:lnTo>
                  <a:lnTo>
                    <a:pt x="1007" y="2542"/>
                  </a:lnTo>
                  <a:lnTo>
                    <a:pt x="754" y="2289"/>
                  </a:lnTo>
                  <a:lnTo>
                    <a:pt x="2536" y="506"/>
                  </a:lnTo>
                  <a:lnTo>
                    <a:pt x="2030"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05" name="Freeform 202"/>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06" name="Freeform 203"/>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path>
              </a:pathLst>
            </a:custGeom>
            <a:noFill/>
            <a:ln w="1588">
              <a:solidFill>
                <a:srgbClr val="9B322C"/>
              </a:solidFill>
              <a:round/>
              <a:headEnd/>
              <a:tailEnd/>
            </a:ln>
          </p:spPr>
          <p:txBody>
            <a:bodyPr/>
            <a:lstStyle/>
            <a:p>
              <a:pPr algn="ctr">
                <a:defRPr/>
              </a:pPr>
              <a:endParaRPr lang="en-ZA" dirty="0">
                <a:latin typeface="+mn-lt"/>
                <a:cs typeface="+mn-cs"/>
              </a:endParaRPr>
            </a:p>
          </p:txBody>
        </p:sp>
        <p:sp>
          <p:nvSpPr>
            <p:cNvPr id="207" name="Freeform 204"/>
            <p:cNvSpPr>
              <a:spLocks/>
            </p:cNvSpPr>
            <p:nvPr/>
          </p:nvSpPr>
          <p:spPr bwMode="auto">
            <a:xfrm>
              <a:off x="359" y="2821"/>
              <a:ext cx="134" cy="131"/>
            </a:xfrm>
            <a:custGeom>
              <a:avLst/>
              <a:gdLst>
                <a:gd name="T0" fmla="*/ 2777 w 2784"/>
                <a:gd name="T1" fmla="*/ 1534 h 2783"/>
                <a:gd name="T2" fmla="*/ 2741 w 2784"/>
                <a:gd name="T3" fmla="*/ 1739 h 2783"/>
                <a:gd name="T4" fmla="*/ 2675 w 2784"/>
                <a:gd name="T5" fmla="*/ 1933 h 2783"/>
                <a:gd name="T6" fmla="*/ 2582 w 2784"/>
                <a:gd name="T7" fmla="*/ 2113 h 2783"/>
                <a:gd name="T8" fmla="*/ 2467 w 2784"/>
                <a:gd name="T9" fmla="*/ 2277 h 2783"/>
                <a:gd name="T10" fmla="*/ 2328 w 2784"/>
                <a:gd name="T11" fmla="*/ 2422 h 2783"/>
                <a:gd name="T12" fmla="*/ 2171 w 2784"/>
                <a:gd name="T13" fmla="*/ 2546 h 2783"/>
                <a:gd name="T14" fmla="*/ 1995 w 2784"/>
                <a:gd name="T15" fmla="*/ 2647 h 2783"/>
                <a:gd name="T16" fmla="*/ 1806 w 2784"/>
                <a:gd name="T17" fmla="*/ 2721 h 2783"/>
                <a:gd name="T18" fmla="*/ 1604 w 2784"/>
                <a:gd name="T19" fmla="*/ 2768 h 2783"/>
                <a:gd name="T20" fmla="*/ 1392 w 2784"/>
                <a:gd name="T21" fmla="*/ 2783 h 2783"/>
                <a:gd name="T22" fmla="*/ 1180 w 2784"/>
                <a:gd name="T23" fmla="*/ 2768 h 2783"/>
                <a:gd name="T24" fmla="*/ 978 w 2784"/>
                <a:gd name="T25" fmla="*/ 2721 h 2783"/>
                <a:gd name="T26" fmla="*/ 789 w 2784"/>
                <a:gd name="T27" fmla="*/ 2647 h 2783"/>
                <a:gd name="T28" fmla="*/ 613 w 2784"/>
                <a:gd name="T29" fmla="*/ 2546 h 2783"/>
                <a:gd name="T30" fmla="*/ 456 w 2784"/>
                <a:gd name="T31" fmla="*/ 2422 h 2783"/>
                <a:gd name="T32" fmla="*/ 318 w 2784"/>
                <a:gd name="T33" fmla="*/ 2277 h 2783"/>
                <a:gd name="T34" fmla="*/ 202 w 2784"/>
                <a:gd name="T35" fmla="*/ 2113 h 2783"/>
                <a:gd name="T36" fmla="*/ 109 w 2784"/>
                <a:gd name="T37" fmla="*/ 1933 h 2783"/>
                <a:gd name="T38" fmla="*/ 43 w 2784"/>
                <a:gd name="T39" fmla="*/ 1739 h 2783"/>
                <a:gd name="T40" fmla="*/ 7 w 2784"/>
                <a:gd name="T41" fmla="*/ 1534 h 2783"/>
                <a:gd name="T42" fmla="*/ 2 w 2784"/>
                <a:gd name="T43" fmla="*/ 1320 h 2783"/>
                <a:gd name="T44" fmla="*/ 28 w 2784"/>
                <a:gd name="T45" fmla="*/ 1111 h 2783"/>
                <a:gd name="T46" fmla="*/ 84 w 2784"/>
                <a:gd name="T47" fmla="*/ 913 h 2783"/>
                <a:gd name="T48" fmla="*/ 167 w 2784"/>
                <a:gd name="T49" fmla="*/ 728 h 2783"/>
                <a:gd name="T50" fmla="*/ 277 w 2784"/>
                <a:gd name="T51" fmla="*/ 558 h 2783"/>
                <a:gd name="T52" fmla="*/ 408 w 2784"/>
                <a:gd name="T53" fmla="*/ 407 h 2783"/>
                <a:gd name="T54" fmla="*/ 559 w 2784"/>
                <a:gd name="T55" fmla="*/ 276 h 2783"/>
                <a:gd name="T56" fmla="*/ 728 w 2784"/>
                <a:gd name="T57" fmla="*/ 167 h 2783"/>
                <a:gd name="T58" fmla="*/ 914 w 2784"/>
                <a:gd name="T59" fmla="*/ 84 h 2783"/>
                <a:gd name="T60" fmla="*/ 1112 w 2784"/>
                <a:gd name="T61" fmla="*/ 28 h 2783"/>
                <a:gd name="T62" fmla="*/ 1320 w 2784"/>
                <a:gd name="T63" fmla="*/ 1 h 2783"/>
                <a:gd name="T64" fmla="*/ 1535 w 2784"/>
                <a:gd name="T65" fmla="*/ 7 h 2783"/>
                <a:gd name="T66" fmla="*/ 1740 w 2784"/>
                <a:gd name="T67" fmla="*/ 43 h 2783"/>
                <a:gd name="T68" fmla="*/ 1934 w 2784"/>
                <a:gd name="T69" fmla="*/ 109 h 2783"/>
                <a:gd name="T70" fmla="*/ 2114 w 2784"/>
                <a:gd name="T71" fmla="*/ 201 h 2783"/>
                <a:gd name="T72" fmla="*/ 2278 w 2784"/>
                <a:gd name="T73" fmla="*/ 318 h 2783"/>
                <a:gd name="T74" fmla="*/ 2423 w 2784"/>
                <a:gd name="T75" fmla="*/ 455 h 2783"/>
                <a:gd name="T76" fmla="*/ 2547 w 2784"/>
                <a:gd name="T77" fmla="*/ 614 h 2783"/>
                <a:gd name="T78" fmla="*/ 2647 w 2784"/>
                <a:gd name="T79" fmla="*/ 789 h 2783"/>
                <a:gd name="T80" fmla="*/ 2722 w 2784"/>
                <a:gd name="T81" fmla="*/ 977 h 2783"/>
                <a:gd name="T82" fmla="*/ 2769 w 2784"/>
                <a:gd name="T83" fmla="*/ 1179 h 2783"/>
                <a:gd name="T84" fmla="*/ 2784 w 2784"/>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4"/>
                <a:gd name="T130" fmla="*/ 0 h 2783"/>
                <a:gd name="T131" fmla="*/ 2784 w 2784"/>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4" h="2783">
                  <a:moveTo>
                    <a:pt x="2784" y="1391"/>
                  </a:moveTo>
                  <a:lnTo>
                    <a:pt x="2782" y="1463"/>
                  </a:lnTo>
                  <a:lnTo>
                    <a:pt x="2777" y="1534"/>
                  </a:lnTo>
                  <a:lnTo>
                    <a:pt x="2769" y="1604"/>
                  </a:lnTo>
                  <a:lnTo>
                    <a:pt x="2756" y="1672"/>
                  </a:lnTo>
                  <a:lnTo>
                    <a:pt x="2741" y="1739"/>
                  </a:lnTo>
                  <a:lnTo>
                    <a:pt x="2722" y="1806"/>
                  </a:lnTo>
                  <a:lnTo>
                    <a:pt x="2700" y="1870"/>
                  </a:lnTo>
                  <a:lnTo>
                    <a:pt x="2675" y="1933"/>
                  </a:lnTo>
                  <a:lnTo>
                    <a:pt x="2647" y="1994"/>
                  </a:lnTo>
                  <a:lnTo>
                    <a:pt x="2617" y="2055"/>
                  </a:lnTo>
                  <a:lnTo>
                    <a:pt x="2582" y="2113"/>
                  </a:lnTo>
                  <a:lnTo>
                    <a:pt x="2547" y="2169"/>
                  </a:lnTo>
                  <a:lnTo>
                    <a:pt x="2507" y="2225"/>
                  </a:lnTo>
                  <a:lnTo>
                    <a:pt x="2467" y="2277"/>
                  </a:lnTo>
                  <a:lnTo>
                    <a:pt x="2423" y="2328"/>
                  </a:lnTo>
                  <a:lnTo>
                    <a:pt x="2377" y="2376"/>
                  </a:lnTo>
                  <a:lnTo>
                    <a:pt x="2328" y="2422"/>
                  </a:lnTo>
                  <a:lnTo>
                    <a:pt x="2278" y="2465"/>
                  </a:lnTo>
                  <a:lnTo>
                    <a:pt x="2225" y="2507"/>
                  </a:lnTo>
                  <a:lnTo>
                    <a:pt x="2171" y="2546"/>
                  </a:lnTo>
                  <a:lnTo>
                    <a:pt x="2114" y="2582"/>
                  </a:lnTo>
                  <a:lnTo>
                    <a:pt x="2056" y="2615"/>
                  </a:lnTo>
                  <a:lnTo>
                    <a:pt x="1995" y="2647"/>
                  </a:lnTo>
                  <a:lnTo>
                    <a:pt x="1934" y="2674"/>
                  </a:lnTo>
                  <a:lnTo>
                    <a:pt x="1870" y="2699"/>
                  </a:lnTo>
                  <a:lnTo>
                    <a:pt x="1806" y="2721"/>
                  </a:lnTo>
                  <a:lnTo>
                    <a:pt x="1740" y="2739"/>
                  </a:lnTo>
                  <a:lnTo>
                    <a:pt x="1672" y="2755"/>
                  </a:lnTo>
                  <a:lnTo>
                    <a:pt x="1604" y="2768"/>
                  </a:lnTo>
                  <a:lnTo>
                    <a:pt x="1535" y="2777"/>
                  </a:lnTo>
                  <a:lnTo>
                    <a:pt x="1464" y="2782"/>
                  </a:lnTo>
                  <a:lnTo>
                    <a:pt x="1392" y="2783"/>
                  </a:lnTo>
                  <a:lnTo>
                    <a:pt x="1320" y="2782"/>
                  </a:lnTo>
                  <a:lnTo>
                    <a:pt x="1250" y="2777"/>
                  </a:lnTo>
                  <a:lnTo>
                    <a:pt x="1180" y="2768"/>
                  </a:lnTo>
                  <a:lnTo>
                    <a:pt x="1112" y="2755"/>
                  </a:lnTo>
                  <a:lnTo>
                    <a:pt x="1044" y="2739"/>
                  </a:lnTo>
                  <a:lnTo>
                    <a:pt x="978" y="2721"/>
                  </a:lnTo>
                  <a:lnTo>
                    <a:pt x="914" y="2699"/>
                  </a:lnTo>
                  <a:lnTo>
                    <a:pt x="850" y="2674"/>
                  </a:lnTo>
                  <a:lnTo>
                    <a:pt x="789" y="2647"/>
                  </a:lnTo>
                  <a:lnTo>
                    <a:pt x="728" y="2615"/>
                  </a:lnTo>
                  <a:lnTo>
                    <a:pt x="670" y="2582"/>
                  </a:lnTo>
                  <a:lnTo>
                    <a:pt x="613" y="2546"/>
                  </a:lnTo>
                  <a:lnTo>
                    <a:pt x="559" y="2507"/>
                  </a:lnTo>
                  <a:lnTo>
                    <a:pt x="506" y="2465"/>
                  </a:lnTo>
                  <a:lnTo>
                    <a:pt x="456" y="2422"/>
                  </a:lnTo>
                  <a:lnTo>
                    <a:pt x="408" y="2376"/>
                  </a:lnTo>
                  <a:lnTo>
                    <a:pt x="361" y="2328"/>
                  </a:lnTo>
                  <a:lnTo>
                    <a:pt x="318" y="2277"/>
                  </a:lnTo>
                  <a:lnTo>
                    <a:pt x="277" y="2225"/>
                  </a:lnTo>
                  <a:lnTo>
                    <a:pt x="237" y="2169"/>
                  </a:lnTo>
                  <a:lnTo>
                    <a:pt x="202" y="2113"/>
                  </a:lnTo>
                  <a:lnTo>
                    <a:pt x="167" y="2055"/>
                  </a:lnTo>
                  <a:lnTo>
                    <a:pt x="137" y="1994"/>
                  </a:lnTo>
                  <a:lnTo>
                    <a:pt x="109" y="1933"/>
                  </a:lnTo>
                  <a:lnTo>
                    <a:pt x="84" y="1870"/>
                  </a:lnTo>
                  <a:lnTo>
                    <a:pt x="62" y="1806"/>
                  </a:lnTo>
                  <a:lnTo>
                    <a:pt x="43" y="1739"/>
                  </a:lnTo>
                  <a:lnTo>
                    <a:pt x="28" y="1672"/>
                  </a:lnTo>
                  <a:lnTo>
                    <a:pt x="16" y="1604"/>
                  </a:lnTo>
                  <a:lnTo>
                    <a:pt x="7" y="1534"/>
                  </a:lnTo>
                  <a:lnTo>
                    <a:pt x="2" y="1463"/>
                  </a:lnTo>
                  <a:lnTo>
                    <a:pt x="0" y="1391"/>
                  </a:lnTo>
                  <a:lnTo>
                    <a:pt x="2" y="1320"/>
                  </a:lnTo>
                  <a:lnTo>
                    <a:pt x="7" y="1249"/>
                  </a:lnTo>
                  <a:lnTo>
                    <a:pt x="16" y="1179"/>
                  </a:lnTo>
                  <a:lnTo>
                    <a:pt x="28" y="1111"/>
                  </a:lnTo>
                  <a:lnTo>
                    <a:pt x="43" y="1044"/>
                  </a:lnTo>
                  <a:lnTo>
                    <a:pt x="62" y="977"/>
                  </a:lnTo>
                  <a:lnTo>
                    <a:pt x="84" y="913"/>
                  </a:lnTo>
                  <a:lnTo>
                    <a:pt x="109" y="850"/>
                  </a:lnTo>
                  <a:lnTo>
                    <a:pt x="137" y="789"/>
                  </a:lnTo>
                  <a:lnTo>
                    <a:pt x="167" y="728"/>
                  </a:lnTo>
                  <a:lnTo>
                    <a:pt x="202" y="670"/>
                  </a:lnTo>
                  <a:lnTo>
                    <a:pt x="237" y="614"/>
                  </a:lnTo>
                  <a:lnTo>
                    <a:pt x="277" y="558"/>
                  </a:lnTo>
                  <a:lnTo>
                    <a:pt x="318" y="506"/>
                  </a:lnTo>
                  <a:lnTo>
                    <a:pt x="361" y="455"/>
                  </a:lnTo>
                  <a:lnTo>
                    <a:pt x="408" y="407"/>
                  </a:lnTo>
                  <a:lnTo>
                    <a:pt x="456" y="361"/>
                  </a:lnTo>
                  <a:lnTo>
                    <a:pt x="506" y="318"/>
                  </a:lnTo>
                  <a:lnTo>
                    <a:pt x="559" y="276"/>
                  </a:lnTo>
                  <a:lnTo>
                    <a:pt x="613" y="237"/>
                  </a:lnTo>
                  <a:lnTo>
                    <a:pt x="670" y="201"/>
                  </a:lnTo>
                  <a:lnTo>
                    <a:pt x="728" y="167"/>
                  </a:lnTo>
                  <a:lnTo>
                    <a:pt x="789" y="136"/>
                  </a:lnTo>
                  <a:lnTo>
                    <a:pt x="850" y="109"/>
                  </a:lnTo>
                  <a:lnTo>
                    <a:pt x="914" y="84"/>
                  </a:lnTo>
                  <a:lnTo>
                    <a:pt x="978" y="62"/>
                  </a:lnTo>
                  <a:lnTo>
                    <a:pt x="1044" y="43"/>
                  </a:lnTo>
                  <a:lnTo>
                    <a:pt x="1112" y="28"/>
                  </a:lnTo>
                  <a:lnTo>
                    <a:pt x="1180" y="15"/>
                  </a:lnTo>
                  <a:lnTo>
                    <a:pt x="1250" y="7"/>
                  </a:lnTo>
                  <a:lnTo>
                    <a:pt x="1320" y="1"/>
                  </a:lnTo>
                  <a:lnTo>
                    <a:pt x="1392" y="0"/>
                  </a:lnTo>
                  <a:lnTo>
                    <a:pt x="1464" y="1"/>
                  </a:lnTo>
                  <a:lnTo>
                    <a:pt x="1535" y="7"/>
                  </a:lnTo>
                  <a:lnTo>
                    <a:pt x="1604" y="15"/>
                  </a:lnTo>
                  <a:lnTo>
                    <a:pt x="1672" y="28"/>
                  </a:lnTo>
                  <a:lnTo>
                    <a:pt x="1740" y="43"/>
                  </a:lnTo>
                  <a:lnTo>
                    <a:pt x="1806" y="62"/>
                  </a:lnTo>
                  <a:lnTo>
                    <a:pt x="1870" y="84"/>
                  </a:lnTo>
                  <a:lnTo>
                    <a:pt x="1934" y="109"/>
                  </a:lnTo>
                  <a:lnTo>
                    <a:pt x="1995" y="136"/>
                  </a:lnTo>
                  <a:lnTo>
                    <a:pt x="2056" y="167"/>
                  </a:lnTo>
                  <a:lnTo>
                    <a:pt x="2114" y="201"/>
                  </a:lnTo>
                  <a:lnTo>
                    <a:pt x="2171" y="237"/>
                  </a:lnTo>
                  <a:lnTo>
                    <a:pt x="2225" y="276"/>
                  </a:lnTo>
                  <a:lnTo>
                    <a:pt x="2278" y="318"/>
                  </a:lnTo>
                  <a:lnTo>
                    <a:pt x="2328" y="361"/>
                  </a:lnTo>
                  <a:lnTo>
                    <a:pt x="2377" y="407"/>
                  </a:lnTo>
                  <a:lnTo>
                    <a:pt x="2423" y="455"/>
                  </a:lnTo>
                  <a:lnTo>
                    <a:pt x="2467" y="506"/>
                  </a:lnTo>
                  <a:lnTo>
                    <a:pt x="2507" y="558"/>
                  </a:lnTo>
                  <a:lnTo>
                    <a:pt x="2547" y="614"/>
                  </a:lnTo>
                  <a:lnTo>
                    <a:pt x="2582" y="670"/>
                  </a:lnTo>
                  <a:lnTo>
                    <a:pt x="2617" y="728"/>
                  </a:lnTo>
                  <a:lnTo>
                    <a:pt x="2647" y="789"/>
                  </a:lnTo>
                  <a:lnTo>
                    <a:pt x="2675" y="850"/>
                  </a:lnTo>
                  <a:lnTo>
                    <a:pt x="2700" y="913"/>
                  </a:lnTo>
                  <a:lnTo>
                    <a:pt x="2722" y="977"/>
                  </a:lnTo>
                  <a:lnTo>
                    <a:pt x="2741" y="1044"/>
                  </a:lnTo>
                  <a:lnTo>
                    <a:pt x="2756" y="1111"/>
                  </a:lnTo>
                  <a:lnTo>
                    <a:pt x="2769" y="1179"/>
                  </a:lnTo>
                  <a:lnTo>
                    <a:pt x="2777" y="1249"/>
                  </a:lnTo>
                  <a:lnTo>
                    <a:pt x="2782" y="1320"/>
                  </a:lnTo>
                  <a:lnTo>
                    <a:pt x="2784" y="1391"/>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08" name="Freeform 205"/>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close/>
                </a:path>
              </a:pathLst>
            </a:custGeom>
            <a:solidFill>
              <a:srgbClr val="D25E6C"/>
            </a:solidFill>
            <a:ln w="9525">
              <a:noFill/>
              <a:round/>
              <a:headEnd/>
              <a:tailEnd/>
            </a:ln>
          </p:spPr>
          <p:txBody>
            <a:bodyPr/>
            <a:lstStyle/>
            <a:p>
              <a:pPr algn="ctr">
                <a:defRPr/>
              </a:pPr>
              <a:endParaRPr lang="en-ZA" dirty="0">
                <a:latin typeface="+mn-lt"/>
                <a:cs typeface="+mn-cs"/>
              </a:endParaRPr>
            </a:p>
          </p:txBody>
        </p:sp>
        <p:sp>
          <p:nvSpPr>
            <p:cNvPr id="209" name="Freeform 206"/>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path>
              </a:pathLst>
            </a:custGeom>
            <a:noFill/>
            <a:ln w="1588">
              <a:solidFill>
                <a:srgbClr val="9B322C"/>
              </a:solidFill>
              <a:round/>
              <a:headEnd/>
              <a:tailEnd/>
            </a:ln>
          </p:spPr>
          <p:txBody>
            <a:bodyPr/>
            <a:lstStyle/>
            <a:p>
              <a:pPr algn="ctr">
                <a:defRPr/>
              </a:pPr>
              <a:endParaRPr lang="en-ZA" dirty="0">
                <a:latin typeface="+mn-lt"/>
                <a:cs typeface="+mn-cs"/>
              </a:endParaRPr>
            </a:p>
          </p:txBody>
        </p:sp>
      </p:grpSp>
      <p:pic>
        <p:nvPicPr>
          <p:cNvPr id="210" name="Picture 207" descr="Access"/>
          <p:cNvPicPr preferRelativeResize="0">
            <a:picLocks noChangeArrowheads="1"/>
          </p:cNvPicPr>
          <p:nvPr/>
        </p:nvPicPr>
        <p:blipFill>
          <a:blip r:embed="rId25" cstate="print"/>
          <a:srcRect/>
          <a:stretch>
            <a:fillRect/>
          </a:stretch>
        </p:blipFill>
        <p:spPr bwMode="auto">
          <a:xfrm>
            <a:off x="188913" y="4838700"/>
            <a:ext cx="688975" cy="685800"/>
          </a:xfrm>
          <a:prstGeom prst="rect">
            <a:avLst/>
          </a:prstGeom>
          <a:noFill/>
          <a:ln w="9525">
            <a:noFill/>
            <a:miter lim="800000"/>
            <a:headEnd/>
            <a:tailEnd/>
          </a:ln>
        </p:spPr>
      </p:pic>
      <p:sp>
        <p:nvSpPr>
          <p:cNvPr id="211" name="Text Box 208"/>
          <p:cNvSpPr txBox="1">
            <a:spLocks noChangeArrowheads="1"/>
          </p:cNvSpPr>
          <p:nvPr/>
        </p:nvSpPr>
        <p:spPr bwMode="auto">
          <a:xfrm>
            <a:off x="1066800" y="5573713"/>
            <a:ext cx="990600" cy="320675"/>
          </a:xfrm>
          <a:prstGeom prst="rect">
            <a:avLst/>
          </a:prstGeom>
          <a:noFill/>
          <a:ln w="9525" algn="ctr">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Information</a:t>
            </a:r>
          </a:p>
          <a:p>
            <a:pPr algn="ctr">
              <a:lnSpc>
                <a:spcPct val="75000"/>
              </a:lnSpc>
              <a:defRPr/>
            </a:pPr>
            <a:r>
              <a:rPr lang="en-US" sz="1400" b="1" dirty="0">
                <a:latin typeface="+mn-lt"/>
                <a:cs typeface="+mn-cs"/>
              </a:rPr>
              <a:t>Systems</a:t>
            </a:r>
          </a:p>
        </p:txBody>
      </p:sp>
      <p:grpSp>
        <p:nvGrpSpPr>
          <p:cNvPr id="212" name="Group 209"/>
          <p:cNvGrpSpPr>
            <a:grpSpLocks/>
          </p:cNvGrpSpPr>
          <p:nvPr/>
        </p:nvGrpSpPr>
        <p:grpSpPr bwMode="auto">
          <a:xfrm>
            <a:off x="1781175" y="3352800"/>
            <a:ext cx="809625" cy="1531938"/>
            <a:chOff x="1920" y="2112"/>
            <a:chExt cx="510" cy="965"/>
          </a:xfrm>
        </p:grpSpPr>
        <p:sp>
          <p:nvSpPr>
            <p:cNvPr id="213" name="Text Box 210"/>
            <p:cNvSpPr txBox="1">
              <a:spLocks noChangeArrowheads="1"/>
            </p:cNvSpPr>
            <p:nvPr/>
          </p:nvSpPr>
          <p:spPr bwMode="auto">
            <a:xfrm>
              <a:off x="1920" y="2976"/>
              <a:ext cx="510" cy="101"/>
            </a:xfrm>
            <a:prstGeom prst="rect">
              <a:avLst/>
            </a:prstGeom>
            <a:noFill/>
            <a:ln w="9525" algn="ctr">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Wireless</a:t>
              </a:r>
            </a:p>
          </p:txBody>
        </p:sp>
        <p:sp>
          <p:nvSpPr>
            <p:cNvPr id="214" name="Line 211"/>
            <p:cNvSpPr>
              <a:spLocks noChangeShapeType="1"/>
            </p:cNvSpPr>
            <p:nvPr/>
          </p:nvSpPr>
          <p:spPr bwMode="auto">
            <a:xfrm flipV="1">
              <a:off x="2148" y="2112"/>
              <a:ext cx="0" cy="520"/>
            </a:xfrm>
            <a:prstGeom prst="line">
              <a:avLst/>
            </a:prstGeom>
            <a:noFill/>
            <a:ln w="38100">
              <a:solidFill>
                <a:srgbClr val="2D916D"/>
              </a:solidFill>
              <a:round/>
              <a:headEnd/>
              <a:tailEnd/>
            </a:ln>
          </p:spPr>
          <p:txBody>
            <a:bodyPr lIns="82124" tIns="41061" rIns="82124" bIns="41061" anchor="ctr">
              <a:spAutoFit/>
            </a:bodyPr>
            <a:lstStyle/>
            <a:p>
              <a:pPr>
                <a:defRPr/>
              </a:pPr>
              <a:endParaRPr lang="en-US" dirty="0">
                <a:latin typeface="+mn-lt"/>
                <a:cs typeface="+mn-cs"/>
              </a:endParaRPr>
            </a:p>
          </p:txBody>
        </p:sp>
        <p:pic>
          <p:nvPicPr>
            <p:cNvPr id="215" name="Picture 212" descr="Wireless"/>
            <p:cNvPicPr>
              <a:picLocks noChangeArrowheads="1"/>
            </p:cNvPicPr>
            <p:nvPr/>
          </p:nvPicPr>
          <p:blipFill>
            <a:blip r:embed="rId26" cstate="print"/>
            <a:srcRect/>
            <a:stretch>
              <a:fillRect/>
            </a:stretch>
          </p:blipFill>
          <p:spPr bwMode="auto">
            <a:xfrm>
              <a:off x="1920" y="2496"/>
              <a:ext cx="455" cy="455"/>
            </a:xfrm>
            <a:prstGeom prst="rect">
              <a:avLst/>
            </a:prstGeom>
            <a:noFill/>
            <a:ln w="9525">
              <a:noFill/>
              <a:miter lim="800000"/>
              <a:headEnd/>
              <a:tailEnd/>
            </a:ln>
          </p:spPr>
        </p:pic>
      </p:grpSp>
      <p:grpSp>
        <p:nvGrpSpPr>
          <p:cNvPr id="216" name="Group 219"/>
          <p:cNvGrpSpPr>
            <a:grpSpLocks/>
          </p:cNvGrpSpPr>
          <p:nvPr/>
        </p:nvGrpSpPr>
        <p:grpSpPr bwMode="auto">
          <a:xfrm>
            <a:off x="6138863" y="3505200"/>
            <a:ext cx="295275" cy="304800"/>
            <a:chOff x="203" y="2606"/>
            <a:chExt cx="500" cy="492"/>
          </a:xfrm>
        </p:grpSpPr>
        <p:sp>
          <p:nvSpPr>
            <p:cNvPr id="217" name="Rectangle 220"/>
            <p:cNvSpPr>
              <a:spLocks noChangeArrowheads="1"/>
            </p:cNvSpPr>
            <p:nvPr/>
          </p:nvSpPr>
          <p:spPr bwMode="auto">
            <a:xfrm>
              <a:off x="206" y="2662"/>
              <a:ext cx="441" cy="433"/>
            </a:xfrm>
            <a:prstGeom prst="rect">
              <a:avLst/>
            </a:prstGeom>
            <a:solidFill>
              <a:srgbClr val="008CCF"/>
            </a:solidFill>
            <a:ln w="9525">
              <a:noFill/>
              <a:miter lim="800000"/>
              <a:headEnd/>
              <a:tailEnd/>
            </a:ln>
          </p:spPr>
          <p:txBody>
            <a:bodyPr/>
            <a:lstStyle/>
            <a:p>
              <a:pPr algn="ctr">
                <a:defRPr/>
              </a:pPr>
              <a:endParaRPr lang="en-ZA" dirty="0">
                <a:latin typeface="+mn-lt"/>
                <a:cs typeface="+mn-cs"/>
              </a:endParaRPr>
            </a:p>
          </p:txBody>
        </p:sp>
        <p:sp>
          <p:nvSpPr>
            <p:cNvPr id="218" name="Freeform 221"/>
            <p:cNvSpPr>
              <a:spLocks/>
            </p:cNvSpPr>
            <p:nvPr/>
          </p:nvSpPr>
          <p:spPr bwMode="auto">
            <a:xfrm>
              <a:off x="203" y="2662"/>
              <a:ext cx="3" cy="436"/>
            </a:xfrm>
            <a:custGeom>
              <a:avLst/>
              <a:gdLst>
                <a:gd name="T0" fmla="*/ 41 w 84"/>
                <a:gd name="T1" fmla="*/ 9154 h 9154"/>
                <a:gd name="T2" fmla="*/ 84 w 84"/>
                <a:gd name="T3" fmla="*/ 9112 h 9154"/>
                <a:gd name="T4" fmla="*/ 84 w 84"/>
                <a:gd name="T5" fmla="*/ 0 h 9154"/>
                <a:gd name="T6" fmla="*/ 0 w 84"/>
                <a:gd name="T7" fmla="*/ 0 h 9154"/>
                <a:gd name="T8" fmla="*/ 0 w 84"/>
                <a:gd name="T9" fmla="*/ 9112 h 9154"/>
                <a:gd name="T10" fmla="*/ 41 w 84"/>
                <a:gd name="T11" fmla="*/ 9154 h 9154"/>
                <a:gd name="T12" fmla="*/ 0 60000 65536"/>
                <a:gd name="T13" fmla="*/ 0 60000 65536"/>
                <a:gd name="T14" fmla="*/ 0 60000 65536"/>
                <a:gd name="T15" fmla="*/ 0 60000 65536"/>
                <a:gd name="T16" fmla="*/ 0 60000 65536"/>
                <a:gd name="T17" fmla="*/ 0 60000 65536"/>
                <a:gd name="T18" fmla="*/ 0 w 84"/>
                <a:gd name="T19" fmla="*/ 0 h 9154"/>
                <a:gd name="T20" fmla="*/ 84 w 84"/>
                <a:gd name="T21" fmla="*/ 9154 h 9154"/>
              </a:gdLst>
              <a:ahLst/>
              <a:cxnLst>
                <a:cxn ang="T12">
                  <a:pos x="T0" y="T1"/>
                </a:cxn>
                <a:cxn ang="T13">
                  <a:pos x="T2" y="T3"/>
                </a:cxn>
                <a:cxn ang="T14">
                  <a:pos x="T4" y="T5"/>
                </a:cxn>
                <a:cxn ang="T15">
                  <a:pos x="T6" y="T7"/>
                </a:cxn>
                <a:cxn ang="T16">
                  <a:pos x="T8" y="T9"/>
                </a:cxn>
                <a:cxn ang="T17">
                  <a:pos x="T10" y="T11"/>
                </a:cxn>
              </a:cxnLst>
              <a:rect l="T18" t="T19" r="T20" b="T21"/>
              <a:pathLst>
                <a:path w="84" h="9154">
                  <a:moveTo>
                    <a:pt x="41" y="9154"/>
                  </a:moveTo>
                  <a:lnTo>
                    <a:pt x="84" y="9112"/>
                  </a:lnTo>
                  <a:lnTo>
                    <a:pt x="84" y="0"/>
                  </a:lnTo>
                  <a:lnTo>
                    <a:pt x="0" y="0"/>
                  </a:lnTo>
                  <a:lnTo>
                    <a:pt x="0" y="9112"/>
                  </a:lnTo>
                  <a:lnTo>
                    <a:pt x="41" y="9154"/>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19" name="Freeform 222"/>
            <p:cNvSpPr>
              <a:spLocks/>
            </p:cNvSpPr>
            <p:nvPr/>
          </p:nvSpPr>
          <p:spPr bwMode="auto">
            <a:xfrm>
              <a:off x="206" y="3093"/>
              <a:ext cx="444" cy="5"/>
            </a:xfrm>
            <a:custGeom>
              <a:avLst/>
              <a:gdLst>
                <a:gd name="T0" fmla="*/ 9314 w 9314"/>
                <a:gd name="T1" fmla="*/ 42 h 84"/>
                <a:gd name="T2" fmla="*/ 9272 w 9314"/>
                <a:gd name="T3" fmla="*/ 0 h 84"/>
                <a:gd name="T4" fmla="*/ 0 w 9314"/>
                <a:gd name="T5" fmla="*/ 0 h 84"/>
                <a:gd name="T6" fmla="*/ 0 w 9314"/>
                <a:gd name="T7" fmla="*/ 84 h 84"/>
                <a:gd name="T8" fmla="*/ 9272 w 9314"/>
                <a:gd name="T9" fmla="*/ 84 h 84"/>
                <a:gd name="T10" fmla="*/ 9314 w 9314"/>
                <a:gd name="T11" fmla="*/ 42 h 84"/>
                <a:gd name="T12" fmla="*/ 0 60000 65536"/>
                <a:gd name="T13" fmla="*/ 0 60000 65536"/>
                <a:gd name="T14" fmla="*/ 0 60000 65536"/>
                <a:gd name="T15" fmla="*/ 0 60000 65536"/>
                <a:gd name="T16" fmla="*/ 0 60000 65536"/>
                <a:gd name="T17" fmla="*/ 0 60000 65536"/>
                <a:gd name="T18" fmla="*/ 0 w 9314"/>
                <a:gd name="T19" fmla="*/ 0 h 84"/>
                <a:gd name="T20" fmla="*/ 9314 w 931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9314" h="84">
                  <a:moveTo>
                    <a:pt x="9314" y="42"/>
                  </a:moveTo>
                  <a:lnTo>
                    <a:pt x="9272" y="0"/>
                  </a:lnTo>
                  <a:lnTo>
                    <a:pt x="0" y="0"/>
                  </a:lnTo>
                  <a:lnTo>
                    <a:pt x="0" y="84"/>
                  </a:lnTo>
                  <a:lnTo>
                    <a:pt x="9272" y="84"/>
                  </a:lnTo>
                  <a:lnTo>
                    <a:pt x="9314" y="4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20" name="Freeform 223"/>
            <p:cNvSpPr>
              <a:spLocks/>
            </p:cNvSpPr>
            <p:nvPr/>
          </p:nvSpPr>
          <p:spPr bwMode="auto">
            <a:xfrm>
              <a:off x="644" y="2660"/>
              <a:ext cx="5" cy="436"/>
            </a:xfrm>
            <a:custGeom>
              <a:avLst/>
              <a:gdLst>
                <a:gd name="T0" fmla="*/ 42 w 84"/>
                <a:gd name="T1" fmla="*/ 0 h 9155"/>
                <a:gd name="T2" fmla="*/ 0 w 84"/>
                <a:gd name="T3" fmla="*/ 43 h 9155"/>
                <a:gd name="T4" fmla="*/ 0 w 84"/>
                <a:gd name="T5" fmla="*/ 9155 h 9155"/>
                <a:gd name="T6" fmla="*/ 84 w 84"/>
                <a:gd name="T7" fmla="*/ 9155 h 9155"/>
                <a:gd name="T8" fmla="*/ 84 w 84"/>
                <a:gd name="T9" fmla="*/ 43 h 9155"/>
                <a:gd name="T10" fmla="*/ 42 w 84"/>
                <a:gd name="T11" fmla="*/ 0 h 9155"/>
                <a:gd name="T12" fmla="*/ 0 60000 65536"/>
                <a:gd name="T13" fmla="*/ 0 60000 65536"/>
                <a:gd name="T14" fmla="*/ 0 60000 65536"/>
                <a:gd name="T15" fmla="*/ 0 60000 65536"/>
                <a:gd name="T16" fmla="*/ 0 60000 65536"/>
                <a:gd name="T17" fmla="*/ 0 60000 65536"/>
                <a:gd name="T18" fmla="*/ 0 w 84"/>
                <a:gd name="T19" fmla="*/ 0 h 9155"/>
                <a:gd name="T20" fmla="*/ 84 w 84"/>
                <a:gd name="T21" fmla="*/ 9155 h 9155"/>
              </a:gdLst>
              <a:ahLst/>
              <a:cxnLst>
                <a:cxn ang="T12">
                  <a:pos x="T0" y="T1"/>
                </a:cxn>
                <a:cxn ang="T13">
                  <a:pos x="T2" y="T3"/>
                </a:cxn>
                <a:cxn ang="T14">
                  <a:pos x="T4" y="T5"/>
                </a:cxn>
                <a:cxn ang="T15">
                  <a:pos x="T6" y="T7"/>
                </a:cxn>
                <a:cxn ang="T16">
                  <a:pos x="T8" y="T9"/>
                </a:cxn>
                <a:cxn ang="T17">
                  <a:pos x="T10" y="T11"/>
                </a:cxn>
              </a:cxnLst>
              <a:rect l="T18" t="T19" r="T20" b="T21"/>
              <a:pathLst>
                <a:path w="84" h="9155">
                  <a:moveTo>
                    <a:pt x="42" y="0"/>
                  </a:moveTo>
                  <a:lnTo>
                    <a:pt x="0" y="43"/>
                  </a:lnTo>
                  <a:lnTo>
                    <a:pt x="0" y="9155"/>
                  </a:lnTo>
                  <a:lnTo>
                    <a:pt x="84" y="9155"/>
                  </a:lnTo>
                  <a:lnTo>
                    <a:pt x="84" y="43"/>
                  </a:lnTo>
                  <a:lnTo>
                    <a:pt x="4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21" name="Freeform 224"/>
            <p:cNvSpPr>
              <a:spLocks/>
            </p:cNvSpPr>
            <p:nvPr/>
          </p:nvSpPr>
          <p:spPr bwMode="auto">
            <a:xfrm>
              <a:off x="203" y="2660"/>
              <a:ext cx="444" cy="5"/>
            </a:xfrm>
            <a:custGeom>
              <a:avLst/>
              <a:gdLst>
                <a:gd name="T0" fmla="*/ 0 w 9313"/>
                <a:gd name="T1" fmla="*/ 43 h 85"/>
                <a:gd name="T2" fmla="*/ 41 w 9313"/>
                <a:gd name="T3" fmla="*/ 85 h 85"/>
                <a:gd name="T4" fmla="*/ 9313 w 9313"/>
                <a:gd name="T5" fmla="*/ 85 h 85"/>
                <a:gd name="T6" fmla="*/ 9313 w 9313"/>
                <a:gd name="T7" fmla="*/ 0 h 85"/>
                <a:gd name="T8" fmla="*/ 41 w 9313"/>
                <a:gd name="T9" fmla="*/ 0 h 85"/>
                <a:gd name="T10" fmla="*/ 0 w 9313"/>
                <a:gd name="T11" fmla="*/ 43 h 85"/>
                <a:gd name="T12" fmla="*/ 0 60000 65536"/>
                <a:gd name="T13" fmla="*/ 0 60000 65536"/>
                <a:gd name="T14" fmla="*/ 0 60000 65536"/>
                <a:gd name="T15" fmla="*/ 0 60000 65536"/>
                <a:gd name="T16" fmla="*/ 0 60000 65536"/>
                <a:gd name="T17" fmla="*/ 0 60000 65536"/>
                <a:gd name="T18" fmla="*/ 0 w 9313"/>
                <a:gd name="T19" fmla="*/ 0 h 85"/>
                <a:gd name="T20" fmla="*/ 9313 w 931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13" h="85">
                  <a:moveTo>
                    <a:pt x="0" y="43"/>
                  </a:moveTo>
                  <a:lnTo>
                    <a:pt x="41" y="85"/>
                  </a:lnTo>
                  <a:lnTo>
                    <a:pt x="9313" y="85"/>
                  </a:lnTo>
                  <a:lnTo>
                    <a:pt x="9313" y="0"/>
                  </a:lnTo>
                  <a:lnTo>
                    <a:pt x="41" y="0"/>
                  </a:lnTo>
                  <a:lnTo>
                    <a:pt x="0" y="4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22" name="Freeform 225"/>
            <p:cNvSpPr>
              <a:spLocks/>
            </p:cNvSpPr>
            <p:nvPr/>
          </p:nvSpPr>
          <p:spPr bwMode="auto">
            <a:xfrm>
              <a:off x="206" y="2609"/>
              <a:ext cx="495" cy="54"/>
            </a:xfrm>
            <a:custGeom>
              <a:avLst/>
              <a:gdLst>
                <a:gd name="T0" fmla="*/ 0 w 10411"/>
                <a:gd name="T1" fmla="*/ 1139 h 1139"/>
                <a:gd name="T2" fmla="*/ 1143 w 10411"/>
                <a:gd name="T3" fmla="*/ 0 h 1139"/>
                <a:gd name="T4" fmla="*/ 10411 w 10411"/>
                <a:gd name="T5" fmla="*/ 0 h 1139"/>
                <a:gd name="T6" fmla="*/ 9272 w 10411"/>
                <a:gd name="T7" fmla="*/ 1139 h 1139"/>
                <a:gd name="T8" fmla="*/ 0 w 10411"/>
                <a:gd name="T9" fmla="*/ 1139 h 1139"/>
                <a:gd name="T10" fmla="*/ 0 60000 65536"/>
                <a:gd name="T11" fmla="*/ 0 60000 65536"/>
                <a:gd name="T12" fmla="*/ 0 60000 65536"/>
                <a:gd name="T13" fmla="*/ 0 60000 65536"/>
                <a:gd name="T14" fmla="*/ 0 60000 65536"/>
                <a:gd name="T15" fmla="*/ 0 w 10411"/>
                <a:gd name="T16" fmla="*/ 0 h 1139"/>
                <a:gd name="T17" fmla="*/ 10411 w 10411"/>
                <a:gd name="T18" fmla="*/ 1139 h 1139"/>
              </a:gdLst>
              <a:ahLst/>
              <a:cxnLst>
                <a:cxn ang="T10">
                  <a:pos x="T0" y="T1"/>
                </a:cxn>
                <a:cxn ang="T11">
                  <a:pos x="T2" y="T3"/>
                </a:cxn>
                <a:cxn ang="T12">
                  <a:pos x="T4" y="T5"/>
                </a:cxn>
                <a:cxn ang="T13">
                  <a:pos x="T6" y="T7"/>
                </a:cxn>
                <a:cxn ang="T14">
                  <a:pos x="T8" y="T9"/>
                </a:cxn>
              </a:cxnLst>
              <a:rect l="T15" t="T16" r="T17" b="T18"/>
              <a:pathLst>
                <a:path w="10411" h="1139">
                  <a:moveTo>
                    <a:pt x="0" y="1139"/>
                  </a:moveTo>
                  <a:lnTo>
                    <a:pt x="1143" y="0"/>
                  </a:lnTo>
                  <a:lnTo>
                    <a:pt x="10411" y="0"/>
                  </a:lnTo>
                  <a:lnTo>
                    <a:pt x="9272" y="1139"/>
                  </a:lnTo>
                  <a:lnTo>
                    <a:pt x="0" y="1139"/>
                  </a:lnTo>
                  <a:close/>
                </a:path>
              </a:pathLst>
            </a:custGeom>
            <a:solidFill>
              <a:srgbClr val="009BDF"/>
            </a:solidFill>
            <a:ln w="9525">
              <a:noFill/>
              <a:round/>
              <a:headEnd/>
              <a:tailEnd/>
            </a:ln>
          </p:spPr>
          <p:txBody>
            <a:bodyPr/>
            <a:lstStyle/>
            <a:p>
              <a:pPr algn="ctr">
                <a:defRPr/>
              </a:pPr>
              <a:endParaRPr lang="en-ZA" dirty="0">
                <a:latin typeface="+mn-lt"/>
                <a:cs typeface="+mn-cs"/>
              </a:endParaRPr>
            </a:p>
          </p:txBody>
        </p:sp>
        <p:sp>
          <p:nvSpPr>
            <p:cNvPr id="223" name="Freeform 226"/>
            <p:cNvSpPr>
              <a:spLocks/>
            </p:cNvSpPr>
            <p:nvPr/>
          </p:nvSpPr>
          <p:spPr bwMode="auto">
            <a:xfrm>
              <a:off x="203" y="2606"/>
              <a:ext cx="59" cy="56"/>
            </a:xfrm>
            <a:custGeom>
              <a:avLst/>
              <a:gdLst>
                <a:gd name="T0" fmla="*/ 1172 w 1201"/>
                <a:gd name="T1" fmla="*/ 0 h 1211"/>
                <a:gd name="T2" fmla="*/ 1141 w 1201"/>
                <a:gd name="T3" fmla="*/ 13 h 1211"/>
                <a:gd name="T4" fmla="*/ 0 w 1201"/>
                <a:gd name="T5" fmla="*/ 1152 h 1211"/>
                <a:gd name="T6" fmla="*/ 60 w 1201"/>
                <a:gd name="T7" fmla="*/ 1211 h 1211"/>
                <a:gd name="T8" fmla="*/ 1201 w 1201"/>
                <a:gd name="T9" fmla="*/ 72 h 1211"/>
                <a:gd name="T10" fmla="*/ 1172 w 1201"/>
                <a:gd name="T11" fmla="*/ 0 h 1211"/>
                <a:gd name="T12" fmla="*/ 0 60000 65536"/>
                <a:gd name="T13" fmla="*/ 0 60000 65536"/>
                <a:gd name="T14" fmla="*/ 0 60000 65536"/>
                <a:gd name="T15" fmla="*/ 0 60000 65536"/>
                <a:gd name="T16" fmla="*/ 0 60000 65536"/>
                <a:gd name="T17" fmla="*/ 0 60000 65536"/>
                <a:gd name="T18" fmla="*/ 0 w 1201"/>
                <a:gd name="T19" fmla="*/ 0 h 1211"/>
                <a:gd name="T20" fmla="*/ 1201 w 1201"/>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201" h="1211">
                  <a:moveTo>
                    <a:pt x="1172" y="0"/>
                  </a:moveTo>
                  <a:lnTo>
                    <a:pt x="1141" y="13"/>
                  </a:lnTo>
                  <a:lnTo>
                    <a:pt x="0" y="1152"/>
                  </a:lnTo>
                  <a:lnTo>
                    <a:pt x="60" y="1211"/>
                  </a:lnTo>
                  <a:lnTo>
                    <a:pt x="1201" y="72"/>
                  </a:lnTo>
                  <a:lnTo>
                    <a:pt x="117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24" name="Freeform 227"/>
            <p:cNvSpPr>
              <a:spLocks/>
            </p:cNvSpPr>
            <p:nvPr/>
          </p:nvSpPr>
          <p:spPr bwMode="auto">
            <a:xfrm>
              <a:off x="259" y="2606"/>
              <a:ext cx="444" cy="5"/>
            </a:xfrm>
            <a:custGeom>
              <a:avLst/>
              <a:gdLst>
                <a:gd name="T0" fmla="*/ 9298 w 9298"/>
                <a:gd name="T1" fmla="*/ 72 h 85"/>
                <a:gd name="T2" fmla="*/ 9268 w 9298"/>
                <a:gd name="T3" fmla="*/ 0 h 85"/>
                <a:gd name="T4" fmla="*/ 0 w 9298"/>
                <a:gd name="T5" fmla="*/ 0 h 85"/>
                <a:gd name="T6" fmla="*/ 0 w 9298"/>
                <a:gd name="T7" fmla="*/ 85 h 85"/>
                <a:gd name="T8" fmla="*/ 9268 w 9298"/>
                <a:gd name="T9" fmla="*/ 85 h 85"/>
                <a:gd name="T10" fmla="*/ 9298 w 9298"/>
                <a:gd name="T11" fmla="*/ 72 h 85"/>
                <a:gd name="T12" fmla="*/ 0 60000 65536"/>
                <a:gd name="T13" fmla="*/ 0 60000 65536"/>
                <a:gd name="T14" fmla="*/ 0 60000 65536"/>
                <a:gd name="T15" fmla="*/ 0 60000 65536"/>
                <a:gd name="T16" fmla="*/ 0 60000 65536"/>
                <a:gd name="T17" fmla="*/ 0 60000 65536"/>
                <a:gd name="T18" fmla="*/ 0 w 9298"/>
                <a:gd name="T19" fmla="*/ 0 h 85"/>
                <a:gd name="T20" fmla="*/ 9298 w 929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298" h="85">
                  <a:moveTo>
                    <a:pt x="9298" y="72"/>
                  </a:moveTo>
                  <a:lnTo>
                    <a:pt x="9268" y="0"/>
                  </a:lnTo>
                  <a:lnTo>
                    <a:pt x="0" y="0"/>
                  </a:lnTo>
                  <a:lnTo>
                    <a:pt x="0" y="85"/>
                  </a:lnTo>
                  <a:lnTo>
                    <a:pt x="9268" y="85"/>
                  </a:lnTo>
                  <a:lnTo>
                    <a:pt x="9298" y="7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25" name="Freeform 228"/>
            <p:cNvSpPr>
              <a:spLocks/>
            </p:cNvSpPr>
            <p:nvPr/>
          </p:nvSpPr>
          <p:spPr bwMode="auto">
            <a:xfrm>
              <a:off x="644" y="2606"/>
              <a:ext cx="59" cy="59"/>
            </a:xfrm>
            <a:custGeom>
              <a:avLst/>
              <a:gdLst>
                <a:gd name="T0" fmla="*/ 30 w 1199"/>
                <a:gd name="T1" fmla="*/ 1211 h 1211"/>
                <a:gd name="T2" fmla="*/ 60 w 1199"/>
                <a:gd name="T3" fmla="*/ 1198 h 1211"/>
                <a:gd name="T4" fmla="*/ 1199 w 1199"/>
                <a:gd name="T5" fmla="*/ 59 h 1211"/>
                <a:gd name="T6" fmla="*/ 1139 w 1199"/>
                <a:gd name="T7" fmla="*/ 0 h 1211"/>
                <a:gd name="T8" fmla="*/ 0 w 1199"/>
                <a:gd name="T9" fmla="*/ 1139 h 1211"/>
                <a:gd name="T10" fmla="*/ 30 w 1199"/>
                <a:gd name="T11" fmla="*/ 1211 h 1211"/>
                <a:gd name="T12" fmla="*/ 0 60000 65536"/>
                <a:gd name="T13" fmla="*/ 0 60000 65536"/>
                <a:gd name="T14" fmla="*/ 0 60000 65536"/>
                <a:gd name="T15" fmla="*/ 0 60000 65536"/>
                <a:gd name="T16" fmla="*/ 0 60000 65536"/>
                <a:gd name="T17" fmla="*/ 0 60000 65536"/>
                <a:gd name="T18" fmla="*/ 0 w 1199"/>
                <a:gd name="T19" fmla="*/ 0 h 1211"/>
                <a:gd name="T20" fmla="*/ 1199 w 1199"/>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199" h="1211">
                  <a:moveTo>
                    <a:pt x="30" y="1211"/>
                  </a:moveTo>
                  <a:lnTo>
                    <a:pt x="60" y="1198"/>
                  </a:lnTo>
                  <a:lnTo>
                    <a:pt x="1199" y="59"/>
                  </a:lnTo>
                  <a:lnTo>
                    <a:pt x="1139" y="0"/>
                  </a:lnTo>
                  <a:lnTo>
                    <a:pt x="0" y="1139"/>
                  </a:lnTo>
                  <a:lnTo>
                    <a:pt x="30" y="121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26" name="Freeform 229"/>
            <p:cNvSpPr>
              <a:spLocks/>
            </p:cNvSpPr>
            <p:nvPr/>
          </p:nvSpPr>
          <p:spPr bwMode="auto">
            <a:xfrm>
              <a:off x="203" y="2660"/>
              <a:ext cx="444" cy="5"/>
            </a:xfrm>
            <a:custGeom>
              <a:avLst/>
              <a:gdLst>
                <a:gd name="T0" fmla="*/ 0 w 9301"/>
                <a:gd name="T1" fmla="*/ 13 h 85"/>
                <a:gd name="T2" fmla="*/ 29 w 9301"/>
                <a:gd name="T3" fmla="*/ 85 h 85"/>
                <a:gd name="T4" fmla="*/ 9301 w 9301"/>
                <a:gd name="T5" fmla="*/ 85 h 85"/>
                <a:gd name="T6" fmla="*/ 9301 w 9301"/>
                <a:gd name="T7" fmla="*/ 0 h 85"/>
                <a:gd name="T8" fmla="*/ 29 w 9301"/>
                <a:gd name="T9" fmla="*/ 0 h 85"/>
                <a:gd name="T10" fmla="*/ 0 w 9301"/>
                <a:gd name="T11" fmla="*/ 13 h 85"/>
                <a:gd name="T12" fmla="*/ 0 60000 65536"/>
                <a:gd name="T13" fmla="*/ 0 60000 65536"/>
                <a:gd name="T14" fmla="*/ 0 60000 65536"/>
                <a:gd name="T15" fmla="*/ 0 60000 65536"/>
                <a:gd name="T16" fmla="*/ 0 60000 65536"/>
                <a:gd name="T17" fmla="*/ 0 60000 65536"/>
                <a:gd name="T18" fmla="*/ 0 w 9301"/>
                <a:gd name="T19" fmla="*/ 0 h 85"/>
                <a:gd name="T20" fmla="*/ 9301 w 930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01" h="85">
                  <a:moveTo>
                    <a:pt x="0" y="13"/>
                  </a:moveTo>
                  <a:lnTo>
                    <a:pt x="29" y="85"/>
                  </a:lnTo>
                  <a:lnTo>
                    <a:pt x="9301" y="85"/>
                  </a:lnTo>
                  <a:lnTo>
                    <a:pt x="9301" y="0"/>
                  </a:lnTo>
                  <a:lnTo>
                    <a:pt x="29" y="0"/>
                  </a:lnTo>
                  <a:lnTo>
                    <a:pt x="0" y="1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27" name="Freeform 230"/>
            <p:cNvSpPr>
              <a:spLocks/>
            </p:cNvSpPr>
            <p:nvPr/>
          </p:nvSpPr>
          <p:spPr bwMode="auto">
            <a:xfrm>
              <a:off x="647" y="2609"/>
              <a:ext cx="54" cy="487"/>
            </a:xfrm>
            <a:custGeom>
              <a:avLst/>
              <a:gdLst>
                <a:gd name="T0" fmla="*/ 0 w 1139"/>
                <a:gd name="T1" fmla="*/ 1139 h 10250"/>
                <a:gd name="T2" fmla="*/ 1139 w 1139"/>
                <a:gd name="T3" fmla="*/ 0 h 10250"/>
                <a:gd name="T4" fmla="*/ 1139 w 1139"/>
                <a:gd name="T5" fmla="*/ 9109 h 10250"/>
                <a:gd name="T6" fmla="*/ 0 w 1139"/>
                <a:gd name="T7" fmla="*/ 10250 h 10250"/>
                <a:gd name="T8" fmla="*/ 0 w 1139"/>
                <a:gd name="T9" fmla="*/ 1139 h 10250"/>
                <a:gd name="T10" fmla="*/ 0 60000 65536"/>
                <a:gd name="T11" fmla="*/ 0 60000 65536"/>
                <a:gd name="T12" fmla="*/ 0 60000 65536"/>
                <a:gd name="T13" fmla="*/ 0 60000 65536"/>
                <a:gd name="T14" fmla="*/ 0 60000 65536"/>
                <a:gd name="T15" fmla="*/ 0 w 1139"/>
                <a:gd name="T16" fmla="*/ 0 h 10250"/>
                <a:gd name="T17" fmla="*/ 1139 w 1139"/>
                <a:gd name="T18" fmla="*/ 10250 h 10250"/>
              </a:gdLst>
              <a:ahLst/>
              <a:cxnLst>
                <a:cxn ang="T10">
                  <a:pos x="T0" y="T1"/>
                </a:cxn>
                <a:cxn ang="T11">
                  <a:pos x="T2" y="T3"/>
                </a:cxn>
                <a:cxn ang="T12">
                  <a:pos x="T4" y="T5"/>
                </a:cxn>
                <a:cxn ang="T13">
                  <a:pos x="T6" y="T7"/>
                </a:cxn>
                <a:cxn ang="T14">
                  <a:pos x="T8" y="T9"/>
                </a:cxn>
              </a:cxnLst>
              <a:rect l="T15" t="T16" r="T17" b="T18"/>
              <a:pathLst>
                <a:path w="1139" h="10250">
                  <a:moveTo>
                    <a:pt x="0" y="1139"/>
                  </a:moveTo>
                  <a:lnTo>
                    <a:pt x="1139" y="0"/>
                  </a:lnTo>
                  <a:lnTo>
                    <a:pt x="1139" y="9109"/>
                  </a:lnTo>
                  <a:lnTo>
                    <a:pt x="0" y="10250"/>
                  </a:lnTo>
                  <a:lnTo>
                    <a:pt x="0" y="1139"/>
                  </a:lnTo>
                  <a:close/>
                </a:path>
              </a:pathLst>
            </a:custGeom>
            <a:solidFill>
              <a:srgbClr val="00688F"/>
            </a:solidFill>
            <a:ln w="9525">
              <a:noFill/>
              <a:round/>
              <a:headEnd/>
              <a:tailEnd/>
            </a:ln>
          </p:spPr>
          <p:txBody>
            <a:bodyPr/>
            <a:lstStyle/>
            <a:p>
              <a:pPr algn="ctr">
                <a:defRPr/>
              </a:pPr>
              <a:endParaRPr lang="en-ZA" dirty="0">
                <a:latin typeface="+mn-lt"/>
                <a:cs typeface="+mn-cs"/>
              </a:endParaRPr>
            </a:p>
          </p:txBody>
        </p:sp>
        <p:sp>
          <p:nvSpPr>
            <p:cNvPr id="228" name="Freeform 231"/>
            <p:cNvSpPr>
              <a:spLocks/>
            </p:cNvSpPr>
            <p:nvPr/>
          </p:nvSpPr>
          <p:spPr bwMode="auto">
            <a:xfrm>
              <a:off x="644" y="2606"/>
              <a:ext cx="59" cy="56"/>
            </a:xfrm>
            <a:custGeom>
              <a:avLst/>
              <a:gdLst>
                <a:gd name="T0" fmla="*/ 1212 w 1212"/>
                <a:gd name="T1" fmla="*/ 30 h 1198"/>
                <a:gd name="T2" fmla="*/ 1139 w 1212"/>
                <a:gd name="T3" fmla="*/ 0 h 1198"/>
                <a:gd name="T4" fmla="*/ 0 w 1212"/>
                <a:gd name="T5" fmla="*/ 1139 h 1198"/>
                <a:gd name="T6" fmla="*/ 60 w 1212"/>
                <a:gd name="T7" fmla="*/ 1198 h 1198"/>
                <a:gd name="T8" fmla="*/ 1199 w 1212"/>
                <a:gd name="T9" fmla="*/ 59 h 1198"/>
                <a:gd name="T10" fmla="*/ 1212 w 1212"/>
                <a:gd name="T11" fmla="*/ 30 h 1198"/>
                <a:gd name="T12" fmla="*/ 0 60000 65536"/>
                <a:gd name="T13" fmla="*/ 0 60000 65536"/>
                <a:gd name="T14" fmla="*/ 0 60000 65536"/>
                <a:gd name="T15" fmla="*/ 0 60000 65536"/>
                <a:gd name="T16" fmla="*/ 0 60000 65536"/>
                <a:gd name="T17" fmla="*/ 0 60000 65536"/>
                <a:gd name="T18" fmla="*/ 0 w 1212"/>
                <a:gd name="T19" fmla="*/ 0 h 1198"/>
                <a:gd name="T20" fmla="*/ 1212 w 1212"/>
                <a:gd name="T21" fmla="*/ 1198 h 1198"/>
              </a:gdLst>
              <a:ahLst/>
              <a:cxnLst>
                <a:cxn ang="T12">
                  <a:pos x="T0" y="T1"/>
                </a:cxn>
                <a:cxn ang="T13">
                  <a:pos x="T2" y="T3"/>
                </a:cxn>
                <a:cxn ang="T14">
                  <a:pos x="T4" y="T5"/>
                </a:cxn>
                <a:cxn ang="T15">
                  <a:pos x="T6" y="T7"/>
                </a:cxn>
                <a:cxn ang="T16">
                  <a:pos x="T8" y="T9"/>
                </a:cxn>
                <a:cxn ang="T17">
                  <a:pos x="T10" y="T11"/>
                </a:cxn>
              </a:cxnLst>
              <a:rect l="T18" t="T19" r="T20" b="T21"/>
              <a:pathLst>
                <a:path w="1212" h="1198">
                  <a:moveTo>
                    <a:pt x="1212" y="30"/>
                  </a:moveTo>
                  <a:lnTo>
                    <a:pt x="1139" y="0"/>
                  </a:lnTo>
                  <a:lnTo>
                    <a:pt x="0" y="1139"/>
                  </a:lnTo>
                  <a:lnTo>
                    <a:pt x="60" y="1198"/>
                  </a:lnTo>
                  <a:lnTo>
                    <a:pt x="1199" y="59"/>
                  </a:lnTo>
                  <a:lnTo>
                    <a:pt x="1212" y="3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29" name="Freeform 232"/>
            <p:cNvSpPr>
              <a:spLocks/>
            </p:cNvSpPr>
            <p:nvPr/>
          </p:nvSpPr>
          <p:spPr bwMode="auto">
            <a:xfrm>
              <a:off x="700" y="2609"/>
              <a:ext cx="3" cy="436"/>
            </a:xfrm>
            <a:custGeom>
              <a:avLst/>
              <a:gdLst>
                <a:gd name="T0" fmla="*/ 72 w 85"/>
                <a:gd name="T1" fmla="*/ 9138 h 9138"/>
                <a:gd name="T2" fmla="*/ 85 w 85"/>
                <a:gd name="T3" fmla="*/ 9109 h 9138"/>
                <a:gd name="T4" fmla="*/ 85 w 85"/>
                <a:gd name="T5" fmla="*/ 0 h 9138"/>
                <a:gd name="T6" fmla="*/ 0 w 85"/>
                <a:gd name="T7" fmla="*/ 0 h 9138"/>
                <a:gd name="T8" fmla="*/ 0 w 85"/>
                <a:gd name="T9" fmla="*/ 9109 h 9138"/>
                <a:gd name="T10" fmla="*/ 72 w 85"/>
                <a:gd name="T11" fmla="*/ 9138 h 9138"/>
                <a:gd name="T12" fmla="*/ 0 60000 65536"/>
                <a:gd name="T13" fmla="*/ 0 60000 65536"/>
                <a:gd name="T14" fmla="*/ 0 60000 65536"/>
                <a:gd name="T15" fmla="*/ 0 60000 65536"/>
                <a:gd name="T16" fmla="*/ 0 60000 65536"/>
                <a:gd name="T17" fmla="*/ 0 60000 65536"/>
                <a:gd name="T18" fmla="*/ 0 w 85"/>
                <a:gd name="T19" fmla="*/ 0 h 9138"/>
                <a:gd name="T20" fmla="*/ 85 w 85"/>
                <a:gd name="T21" fmla="*/ 9138 h 9138"/>
              </a:gdLst>
              <a:ahLst/>
              <a:cxnLst>
                <a:cxn ang="T12">
                  <a:pos x="T0" y="T1"/>
                </a:cxn>
                <a:cxn ang="T13">
                  <a:pos x="T2" y="T3"/>
                </a:cxn>
                <a:cxn ang="T14">
                  <a:pos x="T4" y="T5"/>
                </a:cxn>
                <a:cxn ang="T15">
                  <a:pos x="T6" y="T7"/>
                </a:cxn>
                <a:cxn ang="T16">
                  <a:pos x="T8" y="T9"/>
                </a:cxn>
                <a:cxn ang="T17">
                  <a:pos x="T10" y="T11"/>
                </a:cxn>
              </a:cxnLst>
              <a:rect l="T18" t="T19" r="T20" b="T21"/>
              <a:pathLst>
                <a:path w="85" h="9138">
                  <a:moveTo>
                    <a:pt x="72" y="9138"/>
                  </a:moveTo>
                  <a:lnTo>
                    <a:pt x="85" y="9109"/>
                  </a:lnTo>
                  <a:lnTo>
                    <a:pt x="85" y="0"/>
                  </a:lnTo>
                  <a:lnTo>
                    <a:pt x="0" y="0"/>
                  </a:lnTo>
                  <a:lnTo>
                    <a:pt x="0" y="9109"/>
                  </a:lnTo>
                  <a:lnTo>
                    <a:pt x="72" y="9138"/>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30" name="Freeform 233"/>
            <p:cNvSpPr>
              <a:spLocks/>
            </p:cNvSpPr>
            <p:nvPr/>
          </p:nvSpPr>
          <p:spPr bwMode="auto">
            <a:xfrm>
              <a:off x="644" y="3039"/>
              <a:ext cx="59" cy="59"/>
            </a:xfrm>
            <a:custGeom>
              <a:avLst/>
              <a:gdLst>
                <a:gd name="T0" fmla="*/ 0 w 1211"/>
                <a:gd name="T1" fmla="*/ 1171 h 1201"/>
                <a:gd name="T2" fmla="*/ 72 w 1211"/>
                <a:gd name="T3" fmla="*/ 1201 h 1201"/>
                <a:gd name="T4" fmla="*/ 1211 w 1211"/>
                <a:gd name="T5" fmla="*/ 59 h 1201"/>
                <a:gd name="T6" fmla="*/ 1151 w 1211"/>
                <a:gd name="T7" fmla="*/ 0 h 1201"/>
                <a:gd name="T8" fmla="*/ 12 w 1211"/>
                <a:gd name="T9" fmla="*/ 1142 h 1201"/>
                <a:gd name="T10" fmla="*/ 0 w 1211"/>
                <a:gd name="T11" fmla="*/ 1171 h 1201"/>
                <a:gd name="T12" fmla="*/ 0 60000 65536"/>
                <a:gd name="T13" fmla="*/ 0 60000 65536"/>
                <a:gd name="T14" fmla="*/ 0 60000 65536"/>
                <a:gd name="T15" fmla="*/ 0 60000 65536"/>
                <a:gd name="T16" fmla="*/ 0 60000 65536"/>
                <a:gd name="T17" fmla="*/ 0 60000 65536"/>
                <a:gd name="T18" fmla="*/ 0 w 1211"/>
                <a:gd name="T19" fmla="*/ 0 h 1201"/>
                <a:gd name="T20" fmla="*/ 1211 w 1211"/>
                <a:gd name="T21" fmla="*/ 1201 h 1201"/>
              </a:gdLst>
              <a:ahLst/>
              <a:cxnLst>
                <a:cxn ang="T12">
                  <a:pos x="T0" y="T1"/>
                </a:cxn>
                <a:cxn ang="T13">
                  <a:pos x="T2" y="T3"/>
                </a:cxn>
                <a:cxn ang="T14">
                  <a:pos x="T4" y="T5"/>
                </a:cxn>
                <a:cxn ang="T15">
                  <a:pos x="T6" y="T7"/>
                </a:cxn>
                <a:cxn ang="T16">
                  <a:pos x="T8" y="T9"/>
                </a:cxn>
                <a:cxn ang="T17">
                  <a:pos x="T10" y="T11"/>
                </a:cxn>
              </a:cxnLst>
              <a:rect l="T18" t="T19" r="T20" b="T21"/>
              <a:pathLst>
                <a:path w="1211" h="1201">
                  <a:moveTo>
                    <a:pt x="0" y="1171"/>
                  </a:moveTo>
                  <a:lnTo>
                    <a:pt x="72" y="1201"/>
                  </a:lnTo>
                  <a:lnTo>
                    <a:pt x="1211" y="59"/>
                  </a:lnTo>
                  <a:lnTo>
                    <a:pt x="1151" y="0"/>
                  </a:lnTo>
                  <a:lnTo>
                    <a:pt x="12" y="1142"/>
                  </a:lnTo>
                  <a:lnTo>
                    <a:pt x="0" y="117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31" name="Freeform 234"/>
            <p:cNvSpPr>
              <a:spLocks/>
            </p:cNvSpPr>
            <p:nvPr/>
          </p:nvSpPr>
          <p:spPr bwMode="auto">
            <a:xfrm>
              <a:off x="644" y="2660"/>
              <a:ext cx="5" cy="436"/>
            </a:xfrm>
            <a:custGeom>
              <a:avLst/>
              <a:gdLst>
                <a:gd name="T0" fmla="*/ 12 w 84"/>
                <a:gd name="T1" fmla="*/ 0 h 9141"/>
                <a:gd name="T2" fmla="*/ 0 w 84"/>
                <a:gd name="T3" fmla="*/ 30 h 9141"/>
                <a:gd name="T4" fmla="*/ 0 w 84"/>
                <a:gd name="T5" fmla="*/ 9141 h 9141"/>
                <a:gd name="T6" fmla="*/ 84 w 84"/>
                <a:gd name="T7" fmla="*/ 9141 h 9141"/>
                <a:gd name="T8" fmla="*/ 84 w 84"/>
                <a:gd name="T9" fmla="*/ 30 h 9141"/>
                <a:gd name="T10" fmla="*/ 12 w 84"/>
                <a:gd name="T11" fmla="*/ 0 h 9141"/>
                <a:gd name="T12" fmla="*/ 0 60000 65536"/>
                <a:gd name="T13" fmla="*/ 0 60000 65536"/>
                <a:gd name="T14" fmla="*/ 0 60000 65536"/>
                <a:gd name="T15" fmla="*/ 0 60000 65536"/>
                <a:gd name="T16" fmla="*/ 0 60000 65536"/>
                <a:gd name="T17" fmla="*/ 0 60000 65536"/>
                <a:gd name="T18" fmla="*/ 0 w 84"/>
                <a:gd name="T19" fmla="*/ 0 h 9141"/>
                <a:gd name="T20" fmla="*/ 84 w 84"/>
                <a:gd name="T21" fmla="*/ 9141 h 9141"/>
              </a:gdLst>
              <a:ahLst/>
              <a:cxnLst>
                <a:cxn ang="T12">
                  <a:pos x="T0" y="T1"/>
                </a:cxn>
                <a:cxn ang="T13">
                  <a:pos x="T2" y="T3"/>
                </a:cxn>
                <a:cxn ang="T14">
                  <a:pos x="T4" y="T5"/>
                </a:cxn>
                <a:cxn ang="T15">
                  <a:pos x="T6" y="T7"/>
                </a:cxn>
                <a:cxn ang="T16">
                  <a:pos x="T8" y="T9"/>
                </a:cxn>
                <a:cxn ang="T17">
                  <a:pos x="T10" y="T11"/>
                </a:cxn>
              </a:cxnLst>
              <a:rect l="T18" t="T19" r="T20" b="T21"/>
              <a:pathLst>
                <a:path w="84" h="9141">
                  <a:moveTo>
                    <a:pt x="12" y="0"/>
                  </a:moveTo>
                  <a:lnTo>
                    <a:pt x="0" y="30"/>
                  </a:lnTo>
                  <a:lnTo>
                    <a:pt x="0" y="9141"/>
                  </a:lnTo>
                  <a:lnTo>
                    <a:pt x="84" y="9141"/>
                  </a:lnTo>
                  <a:lnTo>
                    <a:pt x="84" y="30"/>
                  </a:lnTo>
                  <a:lnTo>
                    <a:pt x="1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32" name="Freeform 235"/>
            <p:cNvSpPr>
              <a:spLocks/>
            </p:cNvSpPr>
            <p:nvPr/>
          </p:nvSpPr>
          <p:spPr bwMode="auto">
            <a:xfrm>
              <a:off x="222" y="2839"/>
              <a:ext cx="153" cy="67"/>
            </a:xfrm>
            <a:custGeom>
              <a:avLst/>
              <a:gdLst>
                <a:gd name="T0" fmla="*/ 3238 w 3238"/>
                <a:gd name="T1" fmla="*/ 348 h 1423"/>
                <a:gd name="T2" fmla="*/ 717 w 3238"/>
                <a:gd name="T3" fmla="*/ 348 h 1423"/>
                <a:gd name="T4" fmla="*/ 717 w 3238"/>
                <a:gd name="T5" fmla="*/ 0 h 1423"/>
                <a:gd name="T6" fmla="*/ 0 w 3238"/>
                <a:gd name="T7" fmla="*/ 706 h 1423"/>
                <a:gd name="T8" fmla="*/ 717 w 3238"/>
                <a:gd name="T9" fmla="*/ 1423 h 1423"/>
                <a:gd name="T10" fmla="*/ 717 w 3238"/>
                <a:gd name="T11" fmla="*/ 1065 h 1423"/>
                <a:gd name="T12" fmla="*/ 3238 w 3238"/>
                <a:gd name="T13" fmla="*/ 1065 h 1423"/>
                <a:gd name="T14" fmla="*/ 3238 w 3238"/>
                <a:gd name="T15" fmla="*/ 348 h 1423"/>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3"/>
                <a:gd name="T26" fmla="*/ 3238 w 3238"/>
                <a:gd name="T27" fmla="*/ 1423 h 1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3">
                  <a:moveTo>
                    <a:pt x="3238" y="348"/>
                  </a:moveTo>
                  <a:lnTo>
                    <a:pt x="717" y="348"/>
                  </a:lnTo>
                  <a:lnTo>
                    <a:pt x="717" y="0"/>
                  </a:lnTo>
                  <a:lnTo>
                    <a:pt x="0" y="706"/>
                  </a:lnTo>
                  <a:lnTo>
                    <a:pt x="717" y="1423"/>
                  </a:lnTo>
                  <a:lnTo>
                    <a:pt x="717" y="1065"/>
                  </a:lnTo>
                  <a:lnTo>
                    <a:pt x="3238" y="1065"/>
                  </a:lnTo>
                  <a:lnTo>
                    <a:pt x="3238" y="34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33" name="Freeform 236"/>
            <p:cNvSpPr>
              <a:spLocks/>
            </p:cNvSpPr>
            <p:nvPr/>
          </p:nvSpPr>
          <p:spPr bwMode="auto">
            <a:xfrm>
              <a:off x="278" y="2734"/>
              <a:ext cx="121" cy="123"/>
            </a:xfrm>
            <a:custGeom>
              <a:avLst/>
              <a:gdLst>
                <a:gd name="T0" fmla="*/ 2543 w 2543"/>
                <a:gd name="T1" fmla="*/ 2026 h 2532"/>
                <a:gd name="T2" fmla="*/ 760 w 2543"/>
                <a:gd name="T3" fmla="*/ 243 h 2532"/>
                <a:gd name="T4" fmla="*/ 1006 w 2543"/>
                <a:gd name="T5" fmla="*/ 18 h 2532"/>
                <a:gd name="T6" fmla="*/ 0 w 2543"/>
                <a:gd name="T7" fmla="*/ 0 h 2532"/>
                <a:gd name="T8" fmla="*/ 0 w 2543"/>
                <a:gd name="T9" fmla="*/ 1003 h 2532"/>
                <a:gd name="T10" fmla="*/ 253 w 2543"/>
                <a:gd name="T11" fmla="*/ 750 h 2532"/>
                <a:gd name="T12" fmla="*/ 2036 w 2543"/>
                <a:gd name="T13" fmla="*/ 2532 h 2532"/>
                <a:gd name="T14" fmla="*/ 2543 w 2543"/>
                <a:gd name="T15" fmla="*/ 2026 h 2532"/>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2"/>
                <a:gd name="T26" fmla="*/ 2543 w 2543"/>
                <a:gd name="T27" fmla="*/ 2532 h 25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2">
                  <a:moveTo>
                    <a:pt x="2543" y="2026"/>
                  </a:moveTo>
                  <a:lnTo>
                    <a:pt x="760" y="243"/>
                  </a:lnTo>
                  <a:lnTo>
                    <a:pt x="1006" y="18"/>
                  </a:lnTo>
                  <a:lnTo>
                    <a:pt x="0" y="0"/>
                  </a:lnTo>
                  <a:lnTo>
                    <a:pt x="0" y="1003"/>
                  </a:lnTo>
                  <a:lnTo>
                    <a:pt x="253" y="750"/>
                  </a:lnTo>
                  <a:lnTo>
                    <a:pt x="2036" y="2532"/>
                  </a:lnTo>
                  <a:lnTo>
                    <a:pt x="2543" y="202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34" name="Freeform 237"/>
            <p:cNvSpPr>
              <a:spLocks/>
            </p:cNvSpPr>
            <p:nvPr/>
          </p:nvSpPr>
          <p:spPr bwMode="auto">
            <a:xfrm>
              <a:off x="383" y="2678"/>
              <a:ext cx="67" cy="154"/>
            </a:xfrm>
            <a:custGeom>
              <a:avLst/>
              <a:gdLst>
                <a:gd name="T0" fmla="*/ 1075 w 1424"/>
                <a:gd name="T1" fmla="*/ 3238 h 3238"/>
                <a:gd name="T2" fmla="*/ 1075 w 1424"/>
                <a:gd name="T3" fmla="*/ 717 h 3238"/>
                <a:gd name="T4" fmla="*/ 1424 w 1424"/>
                <a:gd name="T5" fmla="*/ 717 h 3238"/>
                <a:gd name="T6" fmla="*/ 717 w 1424"/>
                <a:gd name="T7" fmla="*/ 0 h 3238"/>
                <a:gd name="T8" fmla="*/ 0 w 1424"/>
                <a:gd name="T9" fmla="*/ 717 h 3238"/>
                <a:gd name="T10" fmla="*/ 358 w 1424"/>
                <a:gd name="T11" fmla="*/ 717 h 3238"/>
                <a:gd name="T12" fmla="*/ 358 w 1424"/>
                <a:gd name="T13" fmla="*/ 3238 h 3238"/>
                <a:gd name="T14" fmla="*/ 1075 w 1424"/>
                <a:gd name="T15" fmla="*/ 3238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1075" y="3238"/>
                  </a:moveTo>
                  <a:lnTo>
                    <a:pt x="1075" y="717"/>
                  </a:lnTo>
                  <a:lnTo>
                    <a:pt x="1424" y="717"/>
                  </a:lnTo>
                  <a:lnTo>
                    <a:pt x="717" y="0"/>
                  </a:lnTo>
                  <a:lnTo>
                    <a:pt x="0" y="717"/>
                  </a:lnTo>
                  <a:lnTo>
                    <a:pt x="358" y="717"/>
                  </a:lnTo>
                  <a:lnTo>
                    <a:pt x="358" y="3238"/>
                  </a:lnTo>
                  <a:lnTo>
                    <a:pt x="1075" y="323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35" name="Freeform 238"/>
            <p:cNvSpPr>
              <a:spLocks/>
            </p:cNvSpPr>
            <p:nvPr/>
          </p:nvSpPr>
          <p:spPr bwMode="auto">
            <a:xfrm>
              <a:off x="434" y="2734"/>
              <a:ext cx="121" cy="123"/>
            </a:xfrm>
            <a:custGeom>
              <a:avLst/>
              <a:gdLst>
                <a:gd name="T0" fmla="*/ 507 w 2533"/>
                <a:gd name="T1" fmla="*/ 2544 h 2544"/>
                <a:gd name="T2" fmla="*/ 2290 w 2533"/>
                <a:gd name="T3" fmla="*/ 761 h 2544"/>
                <a:gd name="T4" fmla="*/ 2525 w 2533"/>
                <a:gd name="T5" fmla="*/ 1008 h 2544"/>
                <a:gd name="T6" fmla="*/ 2533 w 2533"/>
                <a:gd name="T7" fmla="*/ 0 h 2544"/>
                <a:gd name="T8" fmla="*/ 1529 w 2533"/>
                <a:gd name="T9" fmla="*/ 0 h 2544"/>
                <a:gd name="T10" fmla="*/ 1782 w 2533"/>
                <a:gd name="T11" fmla="*/ 255 h 2544"/>
                <a:gd name="T12" fmla="*/ 0 w 2533"/>
                <a:gd name="T13" fmla="*/ 2037 h 2544"/>
                <a:gd name="T14" fmla="*/ 507 w 2533"/>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3"/>
                <a:gd name="T25" fmla="*/ 0 h 2544"/>
                <a:gd name="T26" fmla="*/ 2533 w 2533"/>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3" h="2544">
                  <a:moveTo>
                    <a:pt x="507" y="2544"/>
                  </a:moveTo>
                  <a:lnTo>
                    <a:pt x="2290" y="761"/>
                  </a:lnTo>
                  <a:lnTo>
                    <a:pt x="2525" y="1008"/>
                  </a:lnTo>
                  <a:lnTo>
                    <a:pt x="2533" y="0"/>
                  </a:lnTo>
                  <a:lnTo>
                    <a:pt x="1529" y="0"/>
                  </a:lnTo>
                  <a:lnTo>
                    <a:pt x="1782" y="255"/>
                  </a:lnTo>
                  <a:lnTo>
                    <a:pt x="0" y="2037"/>
                  </a:lnTo>
                  <a:lnTo>
                    <a:pt x="507" y="2544"/>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36" name="Freeform 239"/>
            <p:cNvSpPr>
              <a:spLocks/>
            </p:cNvSpPr>
            <p:nvPr/>
          </p:nvSpPr>
          <p:spPr bwMode="auto">
            <a:xfrm>
              <a:off x="458" y="2839"/>
              <a:ext cx="156" cy="67"/>
            </a:xfrm>
            <a:custGeom>
              <a:avLst/>
              <a:gdLst>
                <a:gd name="T0" fmla="*/ 0 w 3238"/>
                <a:gd name="T1" fmla="*/ 1076 h 1425"/>
                <a:gd name="T2" fmla="*/ 2520 w 3238"/>
                <a:gd name="T3" fmla="*/ 1076 h 1425"/>
                <a:gd name="T4" fmla="*/ 2520 w 3238"/>
                <a:gd name="T5" fmla="*/ 1425 h 1425"/>
                <a:gd name="T6" fmla="*/ 3238 w 3238"/>
                <a:gd name="T7" fmla="*/ 717 h 1425"/>
                <a:gd name="T8" fmla="*/ 2520 w 3238"/>
                <a:gd name="T9" fmla="*/ 0 h 1425"/>
                <a:gd name="T10" fmla="*/ 2520 w 3238"/>
                <a:gd name="T11" fmla="*/ 358 h 1425"/>
                <a:gd name="T12" fmla="*/ 0 w 3238"/>
                <a:gd name="T13" fmla="*/ 358 h 1425"/>
                <a:gd name="T14" fmla="*/ 0 w 3238"/>
                <a:gd name="T15" fmla="*/ 1076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5"/>
                <a:gd name="T26" fmla="*/ 3238 w 3238"/>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5">
                  <a:moveTo>
                    <a:pt x="0" y="1076"/>
                  </a:moveTo>
                  <a:lnTo>
                    <a:pt x="2520" y="1076"/>
                  </a:lnTo>
                  <a:lnTo>
                    <a:pt x="2520" y="1425"/>
                  </a:lnTo>
                  <a:lnTo>
                    <a:pt x="3238" y="717"/>
                  </a:lnTo>
                  <a:lnTo>
                    <a:pt x="2520" y="0"/>
                  </a:lnTo>
                  <a:lnTo>
                    <a:pt x="2520" y="358"/>
                  </a:lnTo>
                  <a:lnTo>
                    <a:pt x="0" y="358"/>
                  </a:lnTo>
                  <a:lnTo>
                    <a:pt x="0" y="107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37" name="Freeform 240"/>
            <p:cNvSpPr>
              <a:spLocks/>
            </p:cNvSpPr>
            <p:nvPr/>
          </p:nvSpPr>
          <p:spPr bwMode="auto">
            <a:xfrm>
              <a:off x="434" y="2890"/>
              <a:ext cx="121" cy="120"/>
            </a:xfrm>
            <a:custGeom>
              <a:avLst/>
              <a:gdLst>
                <a:gd name="T0" fmla="*/ 0 w 2544"/>
                <a:gd name="T1" fmla="*/ 508 h 2525"/>
                <a:gd name="T2" fmla="*/ 1783 w 2544"/>
                <a:gd name="T3" fmla="*/ 2290 h 2525"/>
                <a:gd name="T4" fmla="*/ 1537 w 2544"/>
                <a:gd name="T5" fmla="*/ 2525 h 2525"/>
                <a:gd name="T6" fmla="*/ 2544 w 2544"/>
                <a:gd name="T7" fmla="*/ 2512 h 2525"/>
                <a:gd name="T8" fmla="*/ 2544 w 2544"/>
                <a:gd name="T9" fmla="*/ 1529 h 2525"/>
                <a:gd name="T10" fmla="*/ 2290 w 2544"/>
                <a:gd name="T11" fmla="*/ 1782 h 2525"/>
                <a:gd name="T12" fmla="*/ 508 w 2544"/>
                <a:gd name="T13" fmla="*/ 0 h 2525"/>
                <a:gd name="T14" fmla="*/ 0 w 2544"/>
                <a:gd name="T15" fmla="*/ 508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8"/>
                  </a:moveTo>
                  <a:lnTo>
                    <a:pt x="1783" y="2290"/>
                  </a:lnTo>
                  <a:lnTo>
                    <a:pt x="1537" y="2525"/>
                  </a:lnTo>
                  <a:lnTo>
                    <a:pt x="2544" y="2512"/>
                  </a:lnTo>
                  <a:lnTo>
                    <a:pt x="2544" y="1529"/>
                  </a:lnTo>
                  <a:lnTo>
                    <a:pt x="2290" y="1782"/>
                  </a:lnTo>
                  <a:lnTo>
                    <a:pt x="508" y="0"/>
                  </a:lnTo>
                  <a:lnTo>
                    <a:pt x="0" y="50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38" name="Freeform 241"/>
            <p:cNvSpPr>
              <a:spLocks/>
            </p:cNvSpPr>
            <p:nvPr/>
          </p:nvSpPr>
          <p:spPr bwMode="auto">
            <a:xfrm>
              <a:off x="383" y="2914"/>
              <a:ext cx="67" cy="154"/>
            </a:xfrm>
            <a:custGeom>
              <a:avLst/>
              <a:gdLst>
                <a:gd name="T0" fmla="*/ 348 w 1424"/>
                <a:gd name="T1" fmla="*/ 0 h 3238"/>
                <a:gd name="T2" fmla="*/ 348 w 1424"/>
                <a:gd name="T3" fmla="*/ 2521 h 3238"/>
                <a:gd name="T4" fmla="*/ 0 w 1424"/>
                <a:gd name="T5" fmla="*/ 2521 h 3238"/>
                <a:gd name="T6" fmla="*/ 707 w 1424"/>
                <a:gd name="T7" fmla="*/ 3238 h 3238"/>
                <a:gd name="T8" fmla="*/ 1424 w 1424"/>
                <a:gd name="T9" fmla="*/ 2521 h 3238"/>
                <a:gd name="T10" fmla="*/ 1065 w 1424"/>
                <a:gd name="T11" fmla="*/ 2521 h 3238"/>
                <a:gd name="T12" fmla="*/ 1065 w 1424"/>
                <a:gd name="T13" fmla="*/ 0 h 3238"/>
                <a:gd name="T14" fmla="*/ 348 w 1424"/>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348" y="0"/>
                  </a:moveTo>
                  <a:lnTo>
                    <a:pt x="348" y="2521"/>
                  </a:lnTo>
                  <a:lnTo>
                    <a:pt x="0" y="2521"/>
                  </a:lnTo>
                  <a:lnTo>
                    <a:pt x="707" y="3238"/>
                  </a:lnTo>
                  <a:lnTo>
                    <a:pt x="1424" y="2521"/>
                  </a:lnTo>
                  <a:lnTo>
                    <a:pt x="1065" y="2521"/>
                  </a:lnTo>
                  <a:lnTo>
                    <a:pt x="1065" y="0"/>
                  </a:lnTo>
                  <a:lnTo>
                    <a:pt x="348"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39" name="Freeform 242"/>
            <p:cNvSpPr>
              <a:spLocks/>
            </p:cNvSpPr>
            <p:nvPr/>
          </p:nvSpPr>
          <p:spPr bwMode="auto">
            <a:xfrm>
              <a:off x="281" y="2890"/>
              <a:ext cx="118" cy="120"/>
            </a:xfrm>
            <a:custGeom>
              <a:avLst/>
              <a:gdLst>
                <a:gd name="T0" fmla="*/ 2029 w 2536"/>
                <a:gd name="T1" fmla="*/ 0 h 2543"/>
                <a:gd name="T2" fmla="*/ 246 w 2536"/>
                <a:gd name="T3" fmla="*/ 1782 h 2543"/>
                <a:gd name="T4" fmla="*/ 0 w 2536"/>
                <a:gd name="T5" fmla="*/ 1536 h 2543"/>
                <a:gd name="T6" fmla="*/ 3 w 2536"/>
                <a:gd name="T7" fmla="*/ 2543 h 2543"/>
                <a:gd name="T8" fmla="*/ 1007 w 2536"/>
                <a:gd name="T9" fmla="*/ 2543 h 2543"/>
                <a:gd name="T10" fmla="*/ 753 w 2536"/>
                <a:gd name="T11" fmla="*/ 2290 h 2543"/>
                <a:gd name="T12" fmla="*/ 2536 w 2536"/>
                <a:gd name="T13" fmla="*/ 507 h 2543"/>
                <a:gd name="T14" fmla="*/ 2029 w 2536"/>
                <a:gd name="T15" fmla="*/ 0 h 2543"/>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3"/>
                <a:gd name="T26" fmla="*/ 2536 w 2536"/>
                <a:gd name="T27" fmla="*/ 2543 h 2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3">
                  <a:moveTo>
                    <a:pt x="2029" y="0"/>
                  </a:moveTo>
                  <a:lnTo>
                    <a:pt x="246" y="1782"/>
                  </a:lnTo>
                  <a:lnTo>
                    <a:pt x="0" y="1536"/>
                  </a:lnTo>
                  <a:lnTo>
                    <a:pt x="3" y="2543"/>
                  </a:lnTo>
                  <a:lnTo>
                    <a:pt x="1007" y="2543"/>
                  </a:lnTo>
                  <a:lnTo>
                    <a:pt x="753" y="2290"/>
                  </a:lnTo>
                  <a:lnTo>
                    <a:pt x="2536" y="507"/>
                  </a:lnTo>
                  <a:lnTo>
                    <a:pt x="2029"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40" name="Freeform 243"/>
            <p:cNvSpPr>
              <a:spLocks/>
            </p:cNvSpPr>
            <p:nvPr/>
          </p:nvSpPr>
          <p:spPr bwMode="auto">
            <a:xfrm>
              <a:off x="227" y="2842"/>
              <a:ext cx="153" cy="69"/>
            </a:xfrm>
            <a:custGeom>
              <a:avLst/>
              <a:gdLst>
                <a:gd name="T0" fmla="*/ 3238 w 3238"/>
                <a:gd name="T1" fmla="*/ 348 h 1424"/>
                <a:gd name="T2" fmla="*/ 717 w 3238"/>
                <a:gd name="T3" fmla="*/ 348 h 1424"/>
                <a:gd name="T4" fmla="*/ 717 w 3238"/>
                <a:gd name="T5" fmla="*/ 0 h 1424"/>
                <a:gd name="T6" fmla="*/ 0 w 3238"/>
                <a:gd name="T7" fmla="*/ 707 h 1424"/>
                <a:gd name="T8" fmla="*/ 717 w 3238"/>
                <a:gd name="T9" fmla="*/ 1424 h 1424"/>
                <a:gd name="T10" fmla="*/ 717 w 3238"/>
                <a:gd name="T11" fmla="*/ 1065 h 1424"/>
                <a:gd name="T12" fmla="*/ 3238 w 3238"/>
                <a:gd name="T13" fmla="*/ 1065 h 1424"/>
                <a:gd name="T14" fmla="*/ 3238 w 3238"/>
                <a:gd name="T15" fmla="*/ 348 h 1424"/>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4"/>
                <a:gd name="T26" fmla="*/ 3238 w 3238"/>
                <a:gd name="T27" fmla="*/ 1424 h 1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4">
                  <a:moveTo>
                    <a:pt x="3238" y="348"/>
                  </a:moveTo>
                  <a:lnTo>
                    <a:pt x="717" y="348"/>
                  </a:lnTo>
                  <a:lnTo>
                    <a:pt x="717" y="0"/>
                  </a:lnTo>
                  <a:lnTo>
                    <a:pt x="0" y="707"/>
                  </a:lnTo>
                  <a:lnTo>
                    <a:pt x="717" y="1424"/>
                  </a:lnTo>
                  <a:lnTo>
                    <a:pt x="717" y="1065"/>
                  </a:lnTo>
                  <a:lnTo>
                    <a:pt x="3238" y="1065"/>
                  </a:lnTo>
                  <a:lnTo>
                    <a:pt x="3238" y="348"/>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41" name="Freeform 244"/>
            <p:cNvSpPr>
              <a:spLocks/>
            </p:cNvSpPr>
            <p:nvPr/>
          </p:nvSpPr>
          <p:spPr bwMode="auto">
            <a:xfrm>
              <a:off x="284" y="2739"/>
              <a:ext cx="121" cy="120"/>
            </a:xfrm>
            <a:custGeom>
              <a:avLst/>
              <a:gdLst>
                <a:gd name="T0" fmla="*/ 2543 w 2543"/>
                <a:gd name="T1" fmla="*/ 2026 h 2533"/>
                <a:gd name="T2" fmla="*/ 761 w 2543"/>
                <a:gd name="T3" fmla="*/ 243 h 2533"/>
                <a:gd name="T4" fmla="*/ 1007 w 2543"/>
                <a:gd name="T5" fmla="*/ 18 h 2533"/>
                <a:gd name="T6" fmla="*/ 0 w 2543"/>
                <a:gd name="T7" fmla="*/ 0 h 2533"/>
                <a:gd name="T8" fmla="*/ 0 w 2543"/>
                <a:gd name="T9" fmla="*/ 1004 h 2533"/>
                <a:gd name="T10" fmla="*/ 253 w 2543"/>
                <a:gd name="T11" fmla="*/ 751 h 2533"/>
                <a:gd name="T12" fmla="*/ 2037 w 2543"/>
                <a:gd name="T13" fmla="*/ 2533 h 2533"/>
                <a:gd name="T14" fmla="*/ 2543 w 2543"/>
                <a:gd name="T15" fmla="*/ 2026 h 2533"/>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3"/>
                <a:gd name="T26" fmla="*/ 2543 w 2543"/>
                <a:gd name="T27" fmla="*/ 2533 h 2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3">
                  <a:moveTo>
                    <a:pt x="2543" y="2026"/>
                  </a:moveTo>
                  <a:lnTo>
                    <a:pt x="761" y="243"/>
                  </a:lnTo>
                  <a:lnTo>
                    <a:pt x="1007" y="18"/>
                  </a:lnTo>
                  <a:lnTo>
                    <a:pt x="0" y="0"/>
                  </a:lnTo>
                  <a:lnTo>
                    <a:pt x="0" y="1004"/>
                  </a:lnTo>
                  <a:lnTo>
                    <a:pt x="253" y="751"/>
                  </a:lnTo>
                  <a:lnTo>
                    <a:pt x="2037" y="2533"/>
                  </a:lnTo>
                  <a:lnTo>
                    <a:pt x="2543" y="2026"/>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42" name="Freeform 245"/>
            <p:cNvSpPr>
              <a:spLocks/>
            </p:cNvSpPr>
            <p:nvPr/>
          </p:nvSpPr>
          <p:spPr bwMode="auto">
            <a:xfrm>
              <a:off x="386" y="2680"/>
              <a:ext cx="70" cy="154"/>
            </a:xfrm>
            <a:custGeom>
              <a:avLst/>
              <a:gdLst>
                <a:gd name="T0" fmla="*/ 1076 w 1424"/>
                <a:gd name="T1" fmla="*/ 3237 h 3237"/>
                <a:gd name="T2" fmla="*/ 1076 w 1424"/>
                <a:gd name="T3" fmla="*/ 717 h 3237"/>
                <a:gd name="T4" fmla="*/ 1424 w 1424"/>
                <a:gd name="T5" fmla="*/ 717 h 3237"/>
                <a:gd name="T6" fmla="*/ 717 w 1424"/>
                <a:gd name="T7" fmla="*/ 0 h 3237"/>
                <a:gd name="T8" fmla="*/ 0 w 1424"/>
                <a:gd name="T9" fmla="*/ 717 h 3237"/>
                <a:gd name="T10" fmla="*/ 359 w 1424"/>
                <a:gd name="T11" fmla="*/ 717 h 3237"/>
                <a:gd name="T12" fmla="*/ 359 w 1424"/>
                <a:gd name="T13" fmla="*/ 3237 h 3237"/>
                <a:gd name="T14" fmla="*/ 1076 w 1424"/>
                <a:gd name="T15" fmla="*/ 3237 h 3237"/>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7"/>
                <a:gd name="T26" fmla="*/ 1424 w 1424"/>
                <a:gd name="T27" fmla="*/ 3237 h 3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7">
                  <a:moveTo>
                    <a:pt x="1076" y="3237"/>
                  </a:moveTo>
                  <a:lnTo>
                    <a:pt x="1076" y="717"/>
                  </a:lnTo>
                  <a:lnTo>
                    <a:pt x="1424" y="717"/>
                  </a:lnTo>
                  <a:lnTo>
                    <a:pt x="717" y="0"/>
                  </a:lnTo>
                  <a:lnTo>
                    <a:pt x="0" y="717"/>
                  </a:lnTo>
                  <a:lnTo>
                    <a:pt x="359" y="717"/>
                  </a:lnTo>
                  <a:lnTo>
                    <a:pt x="359" y="3237"/>
                  </a:lnTo>
                  <a:lnTo>
                    <a:pt x="1076" y="323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43" name="Freeform 246"/>
            <p:cNvSpPr>
              <a:spLocks/>
            </p:cNvSpPr>
            <p:nvPr/>
          </p:nvSpPr>
          <p:spPr bwMode="auto">
            <a:xfrm>
              <a:off x="437" y="2739"/>
              <a:ext cx="121" cy="120"/>
            </a:xfrm>
            <a:custGeom>
              <a:avLst/>
              <a:gdLst>
                <a:gd name="T0" fmla="*/ 506 w 2532"/>
                <a:gd name="T1" fmla="*/ 2544 h 2544"/>
                <a:gd name="T2" fmla="*/ 2289 w 2532"/>
                <a:gd name="T3" fmla="*/ 761 h 2544"/>
                <a:gd name="T4" fmla="*/ 2525 w 2532"/>
                <a:gd name="T5" fmla="*/ 1008 h 2544"/>
                <a:gd name="T6" fmla="*/ 2532 w 2532"/>
                <a:gd name="T7" fmla="*/ 0 h 2544"/>
                <a:gd name="T8" fmla="*/ 1528 w 2532"/>
                <a:gd name="T9" fmla="*/ 0 h 2544"/>
                <a:gd name="T10" fmla="*/ 1782 w 2532"/>
                <a:gd name="T11" fmla="*/ 254 h 2544"/>
                <a:gd name="T12" fmla="*/ 0 w 2532"/>
                <a:gd name="T13" fmla="*/ 2036 h 2544"/>
                <a:gd name="T14" fmla="*/ 506 w 2532"/>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2"/>
                <a:gd name="T25" fmla="*/ 0 h 2544"/>
                <a:gd name="T26" fmla="*/ 2532 w 2532"/>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2" h="2544">
                  <a:moveTo>
                    <a:pt x="506" y="2544"/>
                  </a:moveTo>
                  <a:lnTo>
                    <a:pt x="2289" y="761"/>
                  </a:lnTo>
                  <a:lnTo>
                    <a:pt x="2525" y="1008"/>
                  </a:lnTo>
                  <a:lnTo>
                    <a:pt x="2532" y="0"/>
                  </a:lnTo>
                  <a:lnTo>
                    <a:pt x="1528" y="0"/>
                  </a:lnTo>
                  <a:lnTo>
                    <a:pt x="1782" y="254"/>
                  </a:lnTo>
                  <a:lnTo>
                    <a:pt x="0" y="2036"/>
                  </a:lnTo>
                  <a:lnTo>
                    <a:pt x="506" y="2544"/>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44" name="Freeform 247"/>
            <p:cNvSpPr>
              <a:spLocks/>
            </p:cNvSpPr>
            <p:nvPr/>
          </p:nvSpPr>
          <p:spPr bwMode="auto">
            <a:xfrm>
              <a:off x="461" y="2842"/>
              <a:ext cx="156" cy="69"/>
            </a:xfrm>
            <a:custGeom>
              <a:avLst/>
              <a:gdLst>
                <a:gd name="T0" fmla="*/ 0 w 3239"/>
                <a:gd name="T1" fmla="*/ 1077 h 1425"/>
                <a:gd name="T2" fmla="*/ 2521 w 3239"/>
                <a:gd name="T3" fmla="*/ 1077 h 1425"/>
                <a:gd name="T4" fmla="*/ 2521 w 3239"/>
                <a:gd name="T5" fmla="*/ 1425 h 1425"/>
                <a:gd name="T6" fmla="*/ 3239 w 3239"/>
                <a:gd name="T7" fmla="*/ 717 h 1425"/>
                <a:gd name="T8" fmla="*/ 2521 w 3239"/>
                <a:gd name="T9" fmla="*/ 0 h 1425"/>
                <a:gd name="T10" fmla="*/ 2521 w 3239"/>
                <a:gd name="T11" fmla="*/ 359 h 1425"/>
                <a:gd name="T12" fmla="*/ 0 w 3239"/>
                <a:gd name="T13" fmla="*/ 359 h 1425"/>
                <a:gd name="T14" fmla="*/ 0 w 3239"/>
                <a:gd name="T15" fmla="*/ 1077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9"/>
                <a:gd name="T25" fmla="*/ 0 h 1425"/>
                <a:gd name="T26" fmla="*/ 3239 w 3239"/>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9" h="1425">
                  <a:moveTo>
                    <a:pt x="0" y="1077"/>
                  </a:moveTo>
                  <a:lnTo>
                    <a:pt x="2521" y="1077"/>
                  </a:lnTo>
                  <a:lnTo>
                    <a:pt x="2521" y="1425"/>
                  </a:lnTo>
                  <a:lnTo>
                    <a:pt x="3239" y="717"/>
                  </a:lnTo>
                  <a:lnTo>
                    <a:pt x="2521" y="0"/>
                  </a:lnTo>
                  <a:lnTo>
                    <a:pt x="2521" y="359"/>
                  </a:lnTo>
                  <a:lnTo>
                    <a:pt x="0" y="359"/>
                  </a:lnTo>
                  <a:lnTo>
                    <a:pt x="0" y="107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45" name="Freeform 248"/>
            <p:cNvSpPr>
              <a:spLocks/>
            </p:cNvSpPr>
            <p:nvPr/>
          </p:nvSpPr>
          <p:spPr bwMode="auto">
            <a:xfrm>
              <a:off x="437" y="2893"/>
              <a:ext cx="121" cy="120"/>
            </a:xfrm>
            <a:custGeom>
              <a:avLst/>
              <a:gdLst>
                <a:gd name="T0" fmla="*/ 0 w 2544"/>
                <a:gd name="T1" fmla="*/ 507 h 2525"/>
                <a:gd name="T2" fmla="*/ 1783 w 2544"/>
                <a:gd name="T3" fmla="*/ 2289 h 2525"/>
                <a:gd name="T4" fmla="*/ 1537 w 2544"/>
                <a:gd name="T5" fmla="*/ 2525 h 2525"/>
                <a:gd name="T6" fmla="*/ 2544 w 2544"/>
                <a:gd name="T7" fmla="*/ 2511 h 2525"/>
                <a:gd name="T8" fmla="*/ 2544 w 2544"/>
                <a:gd name="T9" fmla="*/ 1528 h 2525"/>
                <a:gd name="T10" fmla="*/ 2289 w 2544"/>
                <a:gd name="T11" fmla="*/ 1782 h 2525"/>
                <a:gd name="T12" fmla="*/ 507 w 2544"/>
                <a:gd name="T13" fmla="*/ 0 h 2525"/>
                <a:gd name="T14" fmla="*/ 0 w 2544"/>
                <a:gd name="T15" fmla="*/ 507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7"/>
                  </a:moveTo>
                  <a:lnTo>
                    <a:pt x="1783" y="2289"/>
                  </a:lnTo>
                  <a:lnTo>
                    <a:pt x="1537" y="2525"/>
                  </a:lnTo>
                  <a:lnTo>
                    <a:pt x="2544" y="2511"/>
                  </a:lnTo>
                  <a:lnTo>
                    <a:pt x="2544" y="1528"/>
                  </a:lnTo>
                  <a:lnTo>
                    <a:pt x="2289" y="1782"/>
                  </a:lnTo>
                  <a:lnTo>
                    <a:pt x="507" y="0"/>
                  </a:lnTo>
                  <a:lnTo>
                    <a:pt x="0" y="50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46" name="Freeform 249"/>
            <p:cNvSpPr>
              <a:spLocks/>
            </p:cNvSpPr>
            <p:nvPr/>
          </p:nvSpPr>
          <p:spPr bwMode="auto">
            <a:xfrm>
              <a:off x="388" y="2919"/>
              <a:ext cx="67" cy="154"/>
            </a:xfrm>
            <a:custGeom>
              <a:avLst/>
              <a:gdLst>
                <a:gd name="T0" fmla="*/ 348 w 1423"/>
                <a:gd name="T1" fmla="*/ 0 h 3238"/>
                <a:gd name="T2" fmla="*/ 348 w 1423"/>
                <a:gd name="T3" fmla="*/ 2521 h 3238"/>
                <a:gd name="T4" fmla="*/ 0 w 1423"/>
                <a:gd name="T5" fmla="*/ 2521 h 3238"/>
                <a:gd name="T6" fmla="*/ 706 w 1423"/>
                <a:gd name="T7" fmla="*/ 3238 h 3238"/>
                <a:gd name="T8" fmla="*/ 1423 w 1423"/>
                <a:gd name="T9" fmla="*/ 2521 h 3238"/>
                <a:gd name="T10" fmla="*/ 1065 w 1423"/>
                <a:gd name="T11" fmla="*/ 2521 h 3238"/>
                <a:gd name="T12" fmla="*/ 1065 w 1423"/>
                <a:gd name="T13" fmla="*/ 0 h 3238"/>
                <a:gd name="T14" fmla="*/ 348 w 1423"/>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3"/>
                <a:gd name="T25" fmla="*/ 0 h 3238"/>
                <a:gd name="T26" fmla="*/ 1423 w 1423"/>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3" h="3238">
                  <a:moveTo>
                    <a:pt x="348" y="0"/>
                  </a:moveTo>
                  <a:lnTo>
                    <a:pt x="348" y="2521"/>
                  </a:lnTo>
                  <a:lnTo>
                    <a:pt x="0" y="2521"/>
                  </a:lnTo>
                  <a:lnTo>
                    <a:pt x="706" y="3238"/>
                  </a:lnTo>
                  <a:lnTo>
                    <a:pt x="1423" y="2521"/>
                  </a:lnTo>
                  <a:lnTo>
                    <a:pt x="1065" y="2521"/>
                  </a:lnTo>
                  <a:lnTo>
                    <a:pt x="1065" y="0"/>
                  </a:lnTo>
                  <a:lnTo>
                    <a:pt x="348"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47" name="Freeform 250"/>
            <p:cNvSpPr>
              <a:spLocks/>
            </p:cNvSpPr>
            <p:nvPr/>
          </p:nvSpPr>
          <p:spPr bwMode="auto">
            <a:xfrm>
              <a:off x="284" y="2893"/>
              <a:ext cx="121" cy="123"/>
            </a:xfrm>
            <a:custGeom>
              <a:avLst/>
              <a:gdLst>
                <a:gd name="T0" fmla="*/ 2030 w 2536"/>
                <a:gd name="T1" fmla="*/ 0 h 2542"/>
                <a:gd name="T2" fmla="*/ 246 w 2536"/>
                <a:gd name="T3" fmla="*/ 1782 h 2542"/>
                <a:gd name="T4" fmla="*/ 0 w 2536"/>
                <a:gd name="T5" fmla="*/ 1536 h 2542"/>
                <a:gd name="T6" fmla="*/ 3 w 2536"/>
                <a:gd name="T7" fmla="*/ 2542 h 2542"/>
                <a:gd name="T8" fmla="*/ 1007 w 2536"/>
                <a:gd name="T9" fmla="*/ 2542 h 2542"/>
                <a:gd name="T10" fmla="*/ 754 w 2536"/>
                <a:gd name="T11" fmla="*/ 2289 h 2542"/>
                <a:gd name="T12" fmla="*/ 2536 w 2536"/>
                <a:gd name="T13" fmla="*/ 506 h 2542"/>
                <a:gd name="T14" fmla="*/ 2030 w 2536"/>
                <a:gd name="T15" fmla="*/ 0 h 2542"/>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2"/>
                <a:gd name="T26" fmla="*/ 2536 w 2536"/>
                <a:gd name="T27" fmla="*/ 2542 h 25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2">
                  <a:moveTo>
                    <a:pt x="2030" y="0"/>
                  </a:moveTo>
                  <a:lnTo>
                    <a:pt x="246" y="1782"/>
                  </a:lnTo>
                  <a:lnTo>
                    <a:pt x="0" y="1536"/>
                  </a:lnTo>
                  <a:lnTo>
                    <a:pt x="3" y="2542"/>
                  </a:lnTo>
                  <a:lnTo>
                    <a:pt x="1007" y="2542"/>
                  </a:lnTo>
                  <a:lnTo>
                    <a:pt x="754" y="2289"/>
                  </a:lnTo>
                  <a:lnTo>
                    <a:pt x="2536" y="506"/>
                  </a:lnTo>
                  <a:lnTo>
                    <a:pt x="2030"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48" name="Freeform 251"/>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49" name="Freeform 252"/>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path>
              </a:pathLst>
            </a:custGeom>
            <a:noFill/>
            <a:ln w="1588">
              <a:solidFill>
                <a:srgbClr val="9B322C"/>
              </a:solidFill>
              <a:round/>
              <a:headEnd/>
              <a:tailEnd/>
            </a:ln>
          </p:spPr>
          <p:txBody>
            <a:bodyPr/>
            <a:lstStyle/>
            <a:p>
              <a:pPr algn="ctr">
                <a:defRPr/>
              </a:pPr>
              <a:endParaRPr lang="en-ZA" dirty="0">
                <a:latin typeface="+mn-lt"/>
                <a:cs typeface="+mn-cs"/>
              </a:endParaRPr>
            </a:p>
          </p:txBody>
        </p:sp>
        <p:sp>
          <p:nvSpPr>
            <p:cNvPr id="250" name="Freeform 253"/>
            <p:cNvSpPr>
              <a:spLocks/>
            </p:cNvSpPr>
            <p:nvPr/>
          </p:nvSpPr>
          <p:spPr bwMode="auto">
            <a:xfrm>
              <a:off x="359" y="2821"/>
              <a:ext cx="134" cy="131"/>
            </a:xfrm>
            <a:custGeom>
              <a:avLst/>
              <a:gdLst>
                <a:gd name="T0" fmla="*/ 2777 w 2784"/>
                <a:gd name="T1" fmla="*/ 1534 h 2783"/>
                <a:gd name="T2" fmla="*/ 2741 w 2784"/>
                <a:gd name="T3" fmla="*/ 1739 h 2783"/>
                <a:gd name="T4" fmla="*/ 2675 w 2784"/>
                <a:gd name="T5" fmla="*/ 1933 h 2783"/>
                <a:gd name="T6" fmla="*/ 2582 w 2784"/>
                <a:gd name="T7" fmla="*/ 2113 h 2783"/>
                <a:gd name="T8" fmla="*/ 2467 w 2784"/>
                <a:gd name="T9" fmla="*/ 2277 h 2783"/>
                <a:gd name="T10" fmla="*/ 2328 w 2784"/>
                <a:gd name="T11" fmla="*/ 2422 h 2783"/>
                <a:gd name="T12" fmla="*/ 2171 w 2784"/>
                <a:gd name="T13" fmla="*/ 2546 h 2783"/>
                <a:gd name="T14" fmla="*/ 1995 w 2784"/>
                <a:gd name="T15" fmla="*/ 2647 h 2783"/>
                <a:gd name="T16" fmla="*/ 1806 w 2784"/>
                <a:gd name="T17" fmla="*/ 2721 h 2783"/>
                <a:gd name="T18" fmla="*/ 1604 w 2784"/>
                <a:gd name="T19" fmla="*/ 2768 h 2783"/>
                <a:gd name="T20" fmla="*/ 1392 w 2784"/>
                <a:gd name="T21" fmla="*/ 2783 h 2783"/>
                <a:gd name="T22" fmla="*/ 1180 w 2784"/>
                <a:gd name="T23" fmla="*/ 2768 h 2783"/>
                <a:gd name="T24" fmla="*/ 978 w 2784"/>
                <a:gd name="T25" fmla="*/ 2721 h 2783"/>
                <a:gd name="T26" fmla="*/ 789 w 2784"/>
                <a:gd name="T27" fmla="*/ 2647 h 2783"/>
                <a:gd name="T28" fmla="*/ 613 w 2784"/>
                <a:gd name="T29" fmla="*/ 2546 h 2783"/>
                <a:gd name="T30" fmla="*/ 456 w 2784"/>
                <a:gd name="T31" fmla="*/ 2422 h 2783"/>
                <a:gd name="T32" fmla="*/ 318 w 2784"/>
                <a:gd name="T33" fmla="*/ 2277 h 2783"/>
                <a:gd name="T34" fmla="*/ 202 w 2784"/>
                <a:gd name="T35" fmla="*/ 2113 h 2783"/>
                <a:gd name="T36" fmla="*/ 109 w 2784"/>
                <a:gd name="T37" fmla="*/ 1933 h 2783"/>
                <a:gd name="T38" fmla="*/ 43 w 2784"/>
                <a:gd name="T39" fmla="*/ 1739 h 2783"/>
                <a:gd name="T40" fmla="*/ 7 w 2784"/>
                <a:gd name="T41" fmla="*/ 1534 h 2783"/>
                <a:gd name="T42" fmla="*/ 2 w 2784"/>
                <a:gd name="T43" fmla="*/ 1320 h 2783"/>
                <a:gd name="T44" fmla="*/ 28 w 2784"/>
                <a:gd name="T45" fmla="*/ 1111 h 2783"/>
                <a:gd name="T46" fmla="*/ 84 w 2784"/>
                <a:gd name="T47" fmla="*/ 913 h 2783"/>
                <a:gd name="T48" fmla="*/ 167 w 2784"/>
                <a:gd name="T49" fmla="*/ 728 h 2783"/>
                <a:gd name="T50" fmla="*/ 277 w 2784"/>
                <a:gd name="T51" fmla="*/ 558 h 2783"/>
                <a:gd name="T52" fmla="*/ 408 w 2784"/>
                <a:gd name="T53" fmla="*/ 407 h 2783"/>
                <a:gd name="T54" fmla="*/ 559 w 2784"/>
                <a:gd name="T55" fmla="*/ 276 h 2783"/>
                <a:gd name="T56" fmla="*/ 728 w 2784"/>
                <a:gd name="T57" fmla="*/ 167 h 2783"/>
                <a:gd name="T58" fmla="*/ 914 w 2784"/>
                <a:gd name="T59" fmla="*/ 84 h 2783"/>
                <a:gd name="T60" fmla="*/ 1112 w 2784"/>
                <a:gd name="T61" fmla="*/ 28 h 2783"/>
                <a:gd name="T62" fmla="*/ 1320 w 2784"/>
                <a:gd name="T63" fmla="*/ 1 h 2783"/>
                <a:gd name="T64" fmla="*/ 1535 w 2784"/>
                <a:gd name="T65" fmla="*/ 7 h 2783"/>
                <a:gd name="T66" fmla="*/ 1740 w 2784"/>
                <a:gd name="T67" fmla="*/ 43 h 2783"/>
                <a:gd name="T68" fmla="*/ 1934 w 2784"/>
                <a:gd name="T69" fmla="*/ 109 h 2783"/>
                <a:gd name="T70" fmla="*/ 2114 w 2784"/>
                <a:gd name="T71" fmla="*/ 201 h 2783"/>
                <a:gd name="T72" fmla="*/ 2278 w 2784"/>
                <a:gd name="T73" fmla="*/ 318 h 2783"/>
                <a:gd name="T74" fmla="*/ 2423 w 2784"/>
                <a:gd name="T75" fmla="*/ 455 h 2783"/>
                <a:gd name="T76" fmla="*/ 2547 w 2784"/>
                <a:gd name="T77" fmla="*/ 614 h 2783"/>
                <a:gd name="T78" fmla="*/ 2647 w 2784"/>
                <a:gd name="T79" fmla="*/ 789 h 2783"/>
                <a:gd name="T80" fmla="*/ 2722 w 2784"/>
                <a:gd name="T81" fmla="*/ 977 h 2783"/>
                <a:gd name="T82" fmla="*/ 2769 w 2784"/>
                <a:gd name="T83" fmla="*/ 1179 h 2783"/>
                <a:gd name="T84" fmla="*/ 2784 w 2784"/>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4"/>
                <a:gd name="T130" fmla="*/ 0 h 2783"/>
                <a:gd name="T131" fmla="*/ 2784 w 2784"/>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4" h="2783">
                  <a:moveTo>
                    <a:pt x="2784" y="1391"/>
                  </a:moveTo>
                  <a:lnTo>
                    <a:pt x="2782" y="1463"/>
                  </a:lnTo>
                  <a:lnTo>
                    <a:pt x="2777" y="1534"/>
                  </a:lnTo>
                  <a:lnTo>
                    <a:pt x="2769" y="1604"/>
                  </a:lnTo>
                  <a:lnTo>
                    <a:pt x="2756" y="1672"/>
                  </a:lnTo>
                  <a:lnTo>
                    <a:pt x="2741" y="1739"/>
                  </a:lnTo>
                  <a:lnTo>
                    <a:pt x="2722" y="1806"/>
                  </a:lnTo>
                  <a:lnTo>
                    <a:pt x="2700" y="1870"/>
                  </a:lnTo>
                  <a:lnTo>
                    <a:pt x="2675" y="1933"/>
                  </a:lnTo>
                  <a:lnTo>
                    <a:pt x="2647" y="1994"/>
                  </a:lnTo>
                  <a:lnTo>
                    <a:pt x="2617" y="2055"/>
                  </a:lnTo>
                  <a:lnTo>
                    <a:pt x="2582" y="2113"/>
                  </a:lnTo>
                  <a:lnTo>
                    <a:pt x="2547" y="2169"/>
                  </a:lnTo>
                  <a:lnTo>
                    <a:pt x="2507" y="2225"/>
                  </a:lnTo>
                  <a:lnTo>
                    <a:pt x="2467" y="2277"/>
                  </a:lnTo>
                  <a:lnTo>
                    <a:pt x="2423" y="2328"/>
                  </a:lnTo>
                  <a:lnTo>
                    <a:pt x="2377" y="2376"/>
                  </a:lnTo>
                  <a:lnTo>
                    <a:pt x="2328" y="2422"/>
                  </a:lnTo>
                  <a:lnTo>
                    <a:pt x="2278" y="2465"/>
                  </a:lnTo>
                  <a:lnTo>
                    <a:pt x="2225" y="2507"/>
                  </a:lnTo>
                  <a:lnTo>
                    <a:pt x="2171" y="2546"/>
                  </a:lnTo>
                  <a:lnTo>
                    <a:pt x="2114" y="2582"/>
                  </a:lnTo>
                  <a:lnTo>
                    <a:pt x="2056" y="2615"/>
                  </a:lnTo>
                  <a:lnTo>
                    <a:pt x="1995" y="2647"/>
                  </a:lnTo>
                  <a:lnTo>
                    <a:pt x="1934" y="2674"/>
                  </a:lnTo>
                  <a:lnTo>
                    <a:pt x="1870" y="2699"/>
                  </a:lnTo>
                  <a:lnTo>
                    <a:pt x="1806" y="2721"/>
                  </a:lnTo>
                  <a:lnTo>
                    <a:pt x="1740" y="2739"/>
                  </a:lnTo>
                  <a:lnTo>
                    <a:pt x="1672" y="2755"/>
                  </a:lnTo>
                  <a:lnTo>
                    <a:pt x="1604" y="2768"/>
                  </a:lnTo>
                  <a:lnTo>
                    <a:pt x="1535" y="2777"/>
                  </a:lnTo>
                  <a:lnTo>
                    <a:pt x="1464" y="2782"/>
                  </a:lnTo>
                  <a:lnTo>
                    <a:pt x="1392" y="2783"/>
                  </a:lnTo>
                  <a:lnTo>
                    <a:pt x="1320" y="2782"/>
                  </a:lnTo>
                  <a:lnTo>
                    <a:pt x="1250" y="2777"/>
                  </a:lnTo>
                  <a:lnTo>
                    <a:pt x="1180" y="2768"/>
                  </a:lnTo>
                  <a:lnTo>
                    <a:pt x="1112" y="2755"/>
                  </a:lnTo>
                  <a:lnTo>
                    <a:pt x="1044" y="2739"/>
                  </a:lnTo>
                  <a:lnTo>
                    <a:pt x="978" y="2721"/>
                  </a:lnTo>
                  <a:lnTo>
                    <a:pt x="914" y="2699"/>
                  </a:lnTo>
                  <a:lnTo>
                    <a:pt x="850" y="2674"/>
                  </a:lnTo>
                  <a:lnTo>
                    <a:pt x="789" y="2647"/>
                  </a:lnTo>
                  <a:lnTo>
                    <a:pt x="728" y="2615"/>
                  </a:lnTo>
                  <a:lnTo>
                    <a:pt x="670" y="2582"/>
                  </a:lnTo>
                  <a:lnTo>
                    <a:pt x="613" y="2546"/>
                  </a:lnTo>
                  <a:lnTo>
                    <a:pt x="559" y="2507"/>
                  </a:lnTo>
                  <a:lnTo>
                    <a:pt x="506" y="2465"/>
                  </a:lnTo>
                  <a:lnTo>
                    <a:pt x="456" y="2422"/>
                  </a:lnTo>
                  <a:lnTo>
                    <a:pt x="408" y="2376"/>
                  </a:lnTo>
                  <a:lnTo>
                    <a:pt x="361" y="2328"/>
                  </a:lnTo>
                  <a:lnTo>
                    <a:pt x="318" y="2277"/>
                  </a:lnTo>
                  <a:lnTo>
                    <a:pt x="277" y="2225"/>
                  </a:lnTo>
                  <a:lnTo>
                    <a:pt x="237" y="2169"/>
                  </a:lnTo>
                  <a:lnTo>
                    <a:pt x="202" y="2113"/>
                  </a:lnTo>
                  <a:lnTo>
                    <a:pt x="167" y="2055"/>
                  </a:lnTo>
                  <a:lnTo>
                    <a:pt x="137" y="1994"/>
                  </a:lnTo>
                  <a:lnTo>
                    <a:pt x="109" y="1933"/>
                  </a:lnTo>
                  <a:lnTo>
                    <a:pt x="84" y="1870"/>
                  </a:lnTo>
                  <a:lnTo>
                    <a:pt x="62" y="1806"/>
                  </a:lnTo>
                  <a:lnTo>
                    <a:pt x="43" y="1739"/>
                  </a:lnTo>
                  <a:lnTo>
                    <a:pt x="28" y="1672"/>
                  </a:lnTo>
                  <a:lnTo>
                    <a:pt x="16" y="1604"/>
                  </a:lnTo>
                  <a:lnTo>
                    <a:pt x="7" y="1534"/>
                  </a:lnTo>
                  <a:lnTo>
                    <a:pt x="2" y="1463"/>
                  </a:lnTo>
                  <a:lnTo>
                    <a:pt x="0" y="1391"/>
                  </a:lnTo>
                  <a:lnTo>
                    <a:pt x="2" y="1320"/>
                  </a:lnTo>
                  <a:lnTo>
                    <a:pt x="7" y="1249"/>
                  </a:lnTo>
                  <a:lnTo>
                    <a:pt x="16" y="1179"/>
                  </a:lnTo>
                  <a:lnTo>
                    <a:pt x="28" y="1111"/>
                  </a:lnTo>
                  <a:lnTo>
                    <a:pt x="43" y="1044"/>
                  </a:lnTo>
                  <a:lnTo>
                    <a:pt x="62" y="977"/>
                  </a:lnTo>
                  <a:lnTo>
                    <a:pt x="84" y="913"/>
                  </a:lnTo>
                  <a:lnTo>
                    <a:pt x="109" y="850"/>
                  </a:lnTo>
                  <a:lnTo>
                    <a:pt x="137" y="789"/>
                  </a:lnTo>
                  <a:lnTo>
                    <a:pt x="167" y="728"/>
                  </a:lnTo>
                  <a:lnTo>
                    <a:pt x="202" y="670"/>
                  </a:lnTo>
                  <a:lnTo>
                    <a:pt x="237" y="614"/>
                  </a:lnTo>
                  <a:lnTo>
                    <a:pt x="277" y="558"/>
                  </a:lnTo>
                  <a:lnTo>
                    <a:pt x="318" y="506"/>
                  </a:lnTo>
                  <a:lnTo>
                    <a:pt x="361" y="455"/>
                  </a:lnTo>
                  <a:lnTo>
                    <a:pt x="408" y="407"/>
                  </a:lnTo>
                  <a:lnTo>
                    <a:pt x="456" y="361"/>
                  </a:lnTo>
                  <a:lnTo>
                    <a:pt x="506" y="318"/>
                  </a:lnTo>
                  <a:lnTo>
                    <a:pt x="559" y="276"/>
                  </a:lnTo>
                  <a:lnTo>
                    <a:pt x="613" y="237"/>
                  </a:lnTo>
                  <a:lnTo>
                    <a:pt x="670" y="201"/>
                  </a:lnTo>
                  <a:lnTo>
                    <a:pt x="728" y="167"/>
                  </a:lnTo>
                  <a:lnTo>
                    <a:pt x="789" y="136"/>
                  </a:lnTo>
                  <a:lnTo>
                    <a:pt x="850" y="109"/>
                  </a:lnTo>
                  <a:lnTo>
                    <a:pt x="914" y="84"/>
                  </a:lnTo>
                  <a:lnTo>
                    <a:pt x="978" y="62"/>
                  </a:lnTo>
                  <a:lnTo>
                    <a:pt x="1044" y="43"/>
                  </a:lnTo>
                  <a:lnTo>
                    <a:pt x="1112" y="28"/>
                  </a:lnTo>
                  <a:lnTo>
                    <a:pt x="1180" y="15"/>
                  </a:lnTo>
                  <a:lnTo>
                    <a:pt x="1250" y="7"/>
                  </a:lnTo>
                  <a:lnTo>
                    <a:pt x="1320" y="1"/>
                  </a:lnTo>
                  <a:lnTo>
                    <a:pt x="1392" y="0"/>
                  </a:lnTo>
                  <a:lnTo>
                    <a:pt x="1464" y="1"/>
                  </a:lnTo>
                  <a:lnTo>
                    <a:pt x="1535" y="7"/>
                  </a:lnTo>
                  <a:lnTo>
                    <a:pt x="1604" y="15"/>
                  </a:lnTo>
                  <a:lnTo>
                    <a:pt x="1672" y="28"/>
                  </a:lnTo>
                  <a:lnTo>
                    <a:pt x="1740" y="43"/>
                  </a:lnTo>
                  <a:lnTo>
                    <a:pt x="1806" y="62"/>
                  </a:lnTo>
                  <a:lnTo>
                    <a:pt x="1870" y="84"/>
                  </a:lnTo>
                  <a:lnTo>
                    <a:pt x="1934" y="109"/>
                  </a:lnTo>
                  <a:lnTo>
                    <a:pt x="1995" y="136"/>
                  </a:lnTo>
                  <a:lnTo>
                    <a:pt x="2056" y="167"/>
                  </a:lnTo>
                  <a:lnTo>
                    <a:pt x="2114" y="201"/>
                  </a:lnTo>
                  <a:lnTo>
                    <a:pt x="2171" y="237"/>
                  </a:lnTo>
                  <a:lnTo>
                    <a:pt x="2225" y="276"/>
                  </a:lnTo>
                  <a:lnTo>
                    <a:pt x="2278" y="318"/>
                  </a:lnTo>
                  <a:lnTo>
                    <a:pt x="2328" y="361"/>
                  </a:lnTo>
                  <a:lnTo>
                    <a:pt x="2377" y="407"/>
                  </a:lnTo>
                  <a:lnTo>
                    <a:pt x="2423" y="455"/>
                  </a:lnTo>
                  <a:lnTo>
                    <a:pt x="2467" y="506"/>
                  </a:lnTo>
                  <a:lnTo>
                    <a:pt x="2507" y="558"/>
                  </a:lnTo>
                  <a:lnTo>
                    <a:pt x="2547" y="614"/>
                  </a:lnTo>
                  <a:lnTo>
                    <a:pt x="2582" y="670"/>
                  </a:lnTo>
                  <a:lnTo>
                    <a:pt x="2617" y="728"/>
                  </a:lnTo>
                  <a:lnTo>
                    <a:pt x="2647" y="789"/>
                  </a:lnTo>
                  <a:lnTo>
                    <a:pt x="2675" y="850"/>
                  </a:lnTo>
                  <a:lnTo>
                    <a:pt x="2700" y="913"/>
                  </a:lnTo>
                  <a:lnTo>
                    <a:pt x="2722" y="977"/>
                  </a:lnTo>
                  <a:lnTo>
                    <a:pt x="2741" y="1044"/>
                  </a:lnTo>
                  <a:lnTo>
                    <a:pt x="2756" y="1111"/>
                  </a:lnTo>
                  <a:lnTo>
                    <a:pt x="2769" y="1179"/>
                  </a:lnTo>
                  <a:lnTo>
                    <a:pt x="2777" y="1249"/>
                  </a:lnTo>
                  <a:lnTo>
                    <a:pt x="2782" y="1320"/>
                  </a:lnTo>
                  <a:lnTo>
                    <a:pt x="2784" y="1391"/>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51" name="Freeform 254"/>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close/>
                </a:path>
              </a:pathLst>
            </a:custGeom>
            <a:solidFill>
              <a:srgbClr val="D25E6C"/>
            </a:solidFill>
            <a:ln w="9525">
              <a:noFill/>
              <a:round/>
              <a:headEnd/>
              <a:tailEnd/>
            </a:ln>
          </p:spPr>
          <p:txBody>
            <a:bodyPr/>
            <a:lstStyle/>
            <a:p>
              <a:pPr algn="ctr">
                <a:defRPr/>
              </a:pPr>
              <a:endParaRPr lang="en-ZA" dirty="0">
                <a:latin typeface="+mn-lt"/>
                <a:cs typeface="+mn-cs"/>
              </a:endParaRPr>
            </a:p>
          </p:txBody>
        </p:sp>
        <p:sp>
          <p:nvSpPr>
            <p:cNvPr id="252" name="Freeform 255"/>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path>
              </a:pathLst>
            </a:custGeom>
            <a:noFill/>
            <a:ln w="1588">
              <a:solidFill>
                <a:srgbClr val="9B322C"/>
              </a:solidFill>
              <a:round/>
              <a:headEnd/>
              <a:tailEnd/>
            </a:ln>
          </p:spPr>
          <p:txBody>
            <a:bodyPr/>
            <a:lstStyle/>
            <a:p>
              <a:pPr algn="ctr">
                <a:defRPr/>
              </a:pPr>
              <a:endParaRPr lang="en-ZA" dirty="0">
                <a:latin typeface="+mn-lt"/>
                <a:cs typeface="+mn-cs"/>
              </a:endParaRPr>
            </a:p>
          </p:txBody>
        </p:sp>
      </p:grpSp>
      <p:grpSp>
        <p:nvGrpSpPr>
          <p:cNvPr id="253" name="Group 257"/>
          <p:cNvGrpSpPr>
            <a:grpSpLocks/>
          </p:cNvGrpSpPr>
          <p:nvPr/>
        </p:nvGrpSpPr>
        <p:grpSpPr bwMode="auto">
          <a:xfrm>
            <a:off x="8143875" y="4746625"/>
            <a:ext cx="714375" cy="682625"/>
            <a:chOff x="12372975" y="4572000"/>
            <a:chExt cx="539750" cy="539750"/>
          </a:xfrm>
        </p:grpSpPr>
        <p:sp>
          <p:nvSpPr>
            <p:cNvPr id="254" name="Oval 51"/>
            <p:cNvSpPr>
              <a:spLocks noChangeArrowheads="1"/>
            </p:cNvSpPr>
            <p:nvPr/>
          </p:nvSpPr>
          <p:spPr bwMode="auto">
            <a:xfrm>
              <a:off x="12372975" y="4572000"/>
              <a:ext cx="539750" cy="539750"/>
            </a:xfrm>
            <a:prstGeom prst="ellipse">
              <a:avLst/>
            </a:prstGeom>
            <a:solidFill>
              <a:schemeClr val="bg1"/>
            </a:solidFill>
            <a:ln w="25400" algn="ctr">
              <a:solidFill>
                <a:srgbClr val="CCCCCC"/>
              </a:solidFill>
              <a:round/>
              <a:headEnd/>
              <a:tailEnd/>
            </a:ln>
          </p:spPr>
          <p:txBody>
            <a:bodyPr wrap="none" lIns="73025" tIns="36512" rIns="73025" bIns="36512" anchor="ctr"/>
            <a:lstStyle/>
            <a:p>
              <a:endParaRPr lang="en-US" dirty="0"/>
            </a:p>
          </p:txBody>
        </p:sp>
        <p:pic>
          <p:nvPicPr>
            <p:cNvPr id="255" name="Picture 53" descr="recycle-logo"/>
            <p:cNvPicPr>
              <a:picLocks noChangeAspect="1" noChangeArrowheads="1"/>
            </p:cNvPicPr>
            <p:nvPr/>
          </p:nvPicPr>
          <p:blipFill>
            <a:blip r:embed="rId27" cstate="email"/>
            <a:srcRect/>
            <a:stretch>
              <a:fillRect/>
            </a:stretch>
          </p:blipFill>
          <p:spPr bwMode="auto">
            <a:xfrm>
              <a:off x="12455525" y="4657725"/>
              <a:ext cx="381000" cy="371475"/>
            </a:xfrm>
            <a:prstGeom prst="rect">
              <a:avLst/>
            </a:prstGeom>
            <a:noFill/>
            <a:ln w="9525">
              <a:noFill/>
              <a:miter lim="800000"/>
              <a:headEnd/>
              <a:tailEnd/>
            </a:ln>
          </p:spPr>
        </p:pic>
      </p:grpSp>
      <p:sp>
        <p:nvSpPr>
          <p:cNvPr id="256" name="Text Box 48"/>
          <p:cNvSpPr txBox="1">
            <a:spLocks noChangeArrowheads="1"/>
          </p:cNvSpPr>
          <p:nvPr/>
        </p:nvSpPr>
        <p:spPr bwMode="auto">
          <a:xfrm>
            <a:off x="8143875" y="5481638"/>
            <a:ext cx="714375" cy="161925"/>
          </a:xfrm>
          <a:prstGeom prst="rect">
            <a:avLst/>
          </a:prstGeom>
          <a:solidFill>
            <a:schemeClr val="bg1"/>
          </a:solidFill>
          <a:ln w="9525">
            <a:noFill/>
            <a:miter lim="800000"/>
            <a:headEnd/>
            <a:tailEnd/>
          </a:ln>
        </p:spPr>
        <p:txBody>
          <a:bodyPr lIns="0" tIns="0" rIns="0" bIns="0" anchor="ctr" anchorCtr="1">
            <a:spAutoFit/>
          </a:bodyPr>
          <a:lstStyle/>
          <a:p>
            <a:pPr algn="ctr">
              <a:lnSpc>
                <a:spcPct val="75000"/>
              </a:lnSpc>
              <a:defRPr/>
            </a:pPr>
            <a:r>
              <a:rPr lang="en-US" sz="1400" b="1" dirty="0">
                <a:latin typeface="+mn-lt"/>
                <a:cs typeface="+mn-cs"/>
              </a:rPr>
              <a:t>Planet</a:t>
            </a:r>
          </a:p>
        </p:txBody>
      </p:sp>
      <p:grpSp>
        <p:nvGrpSpPr>
          <p:cNvPr id="257" name="Group 219"/>
          <p:cNvGrpSpPr>
            <a:grpSpLocks/>
          </p:cNvGrpSpPr>
          <p:nvPr/>
        </p:nvGrpSpPr>
        <p:grpSpPr bwMode="auto">
          <a:xfrm>
            <a:off x="5643563" y="3500438"/>
            <a:ext cx="295275" cy="304800"/>
            <a:chOff x="203" y="2606"/>
            <a:chExt cx="500" cy="492"/>
          </a:xfrm>
        </p:grpSpPr>
        <p:sp>
          <p:nvSpPr>
            <p:cNvPr id="258" name="Rectangle 220"/>
            <p:cNvSpPr>
              <a:spLocks noChangeArrowheads="1"/>
            </p:cNvSpPr>
            <p:nvPr/>
          </p:nvSpPr>
          <p:spPr bwMode="auto">
            <a:xfrm>
              <a:off x="206" y="2662"/>
              <a:ext cx="441" cy="433"/>
            </a:xfrm>
            <a:prstGeom prst="rect">
              <a:avLst/>
            </a:prstGeom>
            <a:solidFill>
              <a:srgbClr val="008CCF"/>
            </a:solidFill>
            <a:ln w="9525">
              <a:noFill/>
              <a:miter lim="800000"/>
              <a:headEnd/>
              <a:tailEnd/>
            </a:ln>
          </p:spPr>
          <p:txBody>
            <a:bodyPr/>
            <a:lstStyle/>
            <a:p>
              <a:pPr algn="ctr">
                <a:defRPr/>
              </a:pPr>
              <a:endParaRPr lang="en-ZA" dirty="0">
                <a:latin typeface="+mn-lt"/>
                <a:cs typeface="+mn-cs"/>
              </a:endParaRPr>
            </a:p>
          </p:txBody>
        </p:sp>
        <p:sp>
          <p:nvSpPr>
            <p:cNvPr id="259" name="Freeform 221"/>
            <p:cNvSpPr>
              <a:spLocks/>
            </p:cNvSpPr>
            <p:nvPr/>
          </p:nvSpPr>
          <p:spPr bwMode="auto">
            <a:xfrm>
              <a:off x="203" y="2662"/>
              <a:ext cx="3" cy="436"/>
            </a:xfrm>
            <a:custGeom>
              <a:avLst/>
              <a:gdLst>
                <a:gd name="T0" fmla="*/ 41 w 84"/>
                <a:gd name="T1" fmla="*/ 9154 h 9154"/>
                <a:gd name="T2" fmla="*/ 84 w 84"/>
                <a:gd name="T3" fmla="*/ 9112 h 9154"/>
                <a:gd name="T4" fmla="*/ 84 w 84"/>
                <a:gd name="T5" fmla="*/ 0 h 9154"/>
                <a:gd name="T6" fmla="*/ 0 w 84"/>
                <a:gd name="T7" fmla="*/ 0 h 9154"/>
                <a:gd name="T8" fmla="*/ 0 w 84"/>
                <a:gd name="T9" fmla="*/ 9112 h 9154"/>
                <a:gd name="T10" fmla="*/ 41 w 84"/>
                <a:gd name="T11" fmla="*/ 9154 h 9154"/>
                <a:gd name="T12" fmla="*/ 0 60000 65536"/>
                <a:gd name="T13" fmla="*/ 0 60000 65536"/>
                <a:gd name="T14" fmla="*/ 0 60000 65536"/>
                <a:gd name="T15" fmla="*/ 0 60000 65536"/>
                <a:gd name="T16" fmla="*/ 0 60000 65536"/>
                <a:gd name="T17" fmla="*/ 0 60000 65536"/>
                <a:gd name="T18" fmla="*/ 0 w 84"/>
                <a:gd name="T19" fmla="*/ 0 h 9154"/>
                <a:gd name="T20" fmla="*/ 84 w 84"/>
                <a:gd name="T21" fmla="*/ 9154 h 9154"/>
              </a:gdLst>
              <a:ahLst/>
              <a:cxnLst>
                <a:cxn ang="T12">
                  <a:pos x="T0" y="T1"/>
                </a:cxn>
                <a:cxn ang="T13">
                  <a:pos x="T2" y="T3"/>
                </a:cxn>
                <a:cxn ang="T14">
                  <a:pos x="T4" y="T5"/>
                </a:cxn>
                <a:cxn ang="T15">
                  <a:pos x="T6" y="T7"/>
                </a:cxn>
                <a:cxn ang="T16">
                  <a:pos x="T8" y="T9"/>
                </a:cxn>
                <a:cxn ang="T17">
                  <a:pos x="T10" y="T11"/>
                </a:cxn>
              </a:cxnLst>
              <a:rect l="T18" t="T19" r="T20" b="T21"/>
              <a:pathLst>
                <a:path w="84" h="9154">
                  <a:moveTo>
                    <a:pt x="41" y="9154"/>
                  </a:moveTo>
                  <a:lnTo>
                    <a:pt x="84" y="9112"/>
                  </a:lnTo>
                  <a:lnTo>
                    <a:pt x="84" y="0"/>
                  </a:lnTo>
                  <a:lnTo>
                    <a:pt x="0" y="0"/>
                  </a:lnTo>
                  <a:lnTo>
                    <a:pt x="0" y="9112"/>
                  </a:lnTo>
                  <a:lnTo>
                    <a:pt x="41" y="9154"/>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60" name="Freeform 222"/>
            <p:cNvSpPr>
              <a:spLocks/>
            </p:cNvSpPr>
            <p:nvPr/>
          </p:nvSpPr>
          <p:spPr bwMode="auto">
            <a:xfrm>
              <a:off x="206" y="3093"/>
              <a:ext cx="444" cy="5"/>
            </a:xfrm>
            <a:custGeom>
              <a:avLst/>
              <a:gdLst>
                <a:gd name="T0" fmla="*/ 9314 w 9314"/>
                <a:gd name="T1" fmla="*/ 42 h 84"/>
                <a:gd name="T2" fmla="*/ 9272 w 9314"/>
                <a:gd name="T3" fmla="*/ 0 h 84"/>
                <a:gd name="T4" fmla="*/ 0 w 9314"/>
                <a:gd name="T5" fmla="*/ 0 h 84"/>
                <a:gd name="T6" fmla="*/ 0 w 9314"/>
                <a:gd name="T7" fmla="*/ 84 h 84"/>
                <a:gd name="T8" fmla="*/ 9272 w 9314"/>
                <a:gd name="T9" fmla="*/ 84 h 84"/>
                <a:gd name="T10" fmla="*/ 9314 w 9314"/>
                <a:gd name="T11" fmla="*/ 42 h 84"/>
                <a:gd name="T12" fmla="*/ 0 60000 65536"/>
                <a:gd name="T13" fmla="*/ 0 60000 65536"/>
                <a:gd name="T14" fmla="*/ 0 60000 65536"/>
                <a:gd name="T15" fmla="*/ 0 60000 65536"/>
                <a:gd name="T16" fmla="*/ 0 60000 65536"/>
                <a:gd name="T17" fmla="*/ 0 60000 65536"/>
                <a:gd name="T18" fmla="*/ 0 w 9314"/>
                <a:gd name="T19" fmla="*/ 0 h 84"/>
                <a:gd name="T20" fmla="*/ 9314 w 931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9314" h="84">
                  <a:moveTo>
                    <a:pt x="9314" y="42"/>
                  </a:moveTo>
                  <a:lnTo>
                    <a:pt x="9272" y="0"/>
                  </a:lnTo>
                  <a:lnTo>
                    <a:pt x="0" y="0"/>
                  </a:lnTo>
                  <a:lnTo>
                    <a:pt x="0" y="84"/>
                  </a:lnTo>
                  <a:lnTo>
                    <a:pt x="9272" y="84"/>
                  </a:lnTo>
                  <a:lnTo>
                    <a:pt x="9314" y="4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61" name="Freeform 223"/>
            <p:cNvSpPr>
              <a:spLocks/>
            </p:cNvSpPr>
            <p:nvPr/>
          </p:nvSpPr>
          <p:spPr bwMode="auto">
            <a:xfrm>
              <a:off x="644" y="2660"/>
              <a:ext cx="5" cy="436"/>
            </a:xfrm>
            <a:custGeom>
              <a:avLst/>
              <a:gdLst>
                <a:gd name="T0" fmla="*/ 42 w 84"/>
                <a:gd name="T1" fmla="*/ 0 h 9155"/>
                <a:gd name="T2" fmla="*/ 0 w 84"/>
                <a:gd name="T3" fmla="*/ 43 h 9155"/>
                <a:gd name="T4" fmla="*/ 0 w 84"/>
                <a:gd name="T5" fmla="*/ 9155 h 9155"/>
                <a:gd name="T6" fmla="*/ 84 w 84"/>
                <a:gd name="T7" fmla="*/ 9155 h 9155"/>
                <a:gd name="T8" fmla="*/ 84 w 84"/>
                <a:gd name="T9" fmla="*/ 43 h 9155"/>
                <a:gd name="T10" fmla="*/ 42 w 84"/>
                <a:gd name="T11" fmla="*/ 0 h 9155"/>
                <a:gd name="T12" fmla="*/ 0 60000 65536"/>
                <a:gd name="T13" fmla="*/ 0 60000 65536"/>
                <a:gd name="T14" fmla="*/ 0 60000 65536"/>
                <a:gd name="T15" fmla="*/ 0 60000 65536"/>
                <a:gd name="T16" fmla="*/ 0 60000 65536"/>
                <a:gd name="T17" fmla="*/ 0 60000 65536"/>
                <a:gd name="T18" fmla="*/ 0 w 84"/>
                <a:gd name="T19" fmla="*/ 0 h 9155"/>
                <a:gd name="T20" fmla="*/ 84 w 84"/>
                <a:gd name="T21" fmla="*/ 9155 h 9155"/>
              </a:gdLst>
              <a:ahLst/>
              <a:cxnLst>
                <a:cxn ang="T12">
                  <a:pos x="T0" y="T1"/>
                </a:cxn>
                <a:cxn ang="T13">
                  <a:pos x="T2" y="T3"/>
                </a:cxn>
                <a:cxn ang="T14">
                  <a:pos x="T4" y="T5"/>
                </a:cxn>
                <a:cxn ang="T15">
                  <a:pos x="T6" y="T7"/>
                </a:cxn>
                <a:cxn ang="T16">
                  <a:pos x="T8" y="T9"/>
                </a:cxn>
                <a:cxn ang="T17">
                  <a:pos x="T10" y="T11"/>
                </a:cxn>
              </a:cxnLst>
              <a:rect l="T18" t="T19" r="T20" b="T21"/>
              <a:pathLst>
                <a:path w="84" h="9155">
                  <a:moveTo>
                    <a:pt x="42" y="0"/>
                  </a:moveTo>
                  <a:lnTo>
                    <a:pt x="0" y="43"/>
                  </a:lnTo>
                  <a:lnTo>
                    <a:pt x="0" y="9155"/>
                  </a:lnTo>
                  <a:lnTo>
                    <a:pt x="84" y="9155"/>
                  </a:lnTo>
                  <a:lnTo>
                    <a:pt x="84" y="43"/>
                  </a:lnTo>
                  <a:lnTo>
                    <a:pt x="4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62" name="Freeform 224"/>
            <p:cNvSpPr>
              <a:spLocks/>
            </p:cNvSpPr>
            <p:nvPr/>
          </p:nvSpPr>
          <p:spPr bwMode="auto">
            <a:xfrm>
              <a:off x="203" y="2660"/>
              <a:ext cx="444" cy="5"/>
            </a:xfrm>
            <a:custGeom>
              <a:avLst/>
              <a:gdLst>
                <a:gd name="T0" fmla="*/ 0 w 9313"/>
                <a:gd name="T1" fmla="*/ 43 h 85"/>
                <a:gd name="T2" fmla="*/ 41 w 9313"/>
                <a:gd name="T3" fmla="*/ 85 h 85"/>
                <a:gd name="T4" fmla="*/ 9313 w 9313"/>
                <a:gd name="T5" fmla="*/ 85 h 85"/>
                <a:gd name="T6" fmla="*/ 9313 w 9313"/>
                <a:gd name="T7" fmla="*/ 0 h 85"/>
                <a:gd name="T8" fmla="*/ 41 w 9313"/>
                <a:gd name="T9" fmla="*/ 0 h 85"/>
                <a:gd name="T10" fmla="*/ 0 w 9313"/>
                <a:gd name="T11" fmla="*/ 43 h 85"/>
                <a:gd name="T12" fmla="*/ 0 60000 65536"/>
                <a:gd name="T13" fmla="*/ 0 60000 65536"/>
                <a:gd name="T14" fmla="*/ 0 60000 65536"/>
                <a:gd name="T15" fmla="*/ 0 60000 65536"/>
                <a:gd name="T16" fmla="*/ 0 60000 65536"/>
                <a:gd name="T17" fmla="*/ 0 60000 65536"/>
                <a:gd name="T18" fmla="*/ 0 w 9313"/>
                <a:gd name="T19" fmla="*/ 0 h 85"/>
                <a:gd name="T20" fmla="*/ 9313 w 931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13" h="85">
                  <a:moveTo>
                    <a:pt x="0" y="43"/>
                  </a:moveTo>
                  <a:lnTo>
                    <a:pt x="41" y="85"/>
                  </a:lnTo>
                  <a:lnTo>
                    <a:pt x="9313" y="85"/>
                  </a:lnTo>
                  <a:lnTo>
                    <a:pt x="9313" y="0"/>
                  </a:lnTo>
                  <a:lnTo>
                    <a:pt x="41" y="0"/>
                  </a:lnTo>
                  <a:lnTo>
                    <a:pt x="0" y="4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63" name="Freeform 225"/>
            <p:cNvSpPr>
              <a:spLocks/>
            </p:cNvSpPr>
            <p:nvPr/>
          </p:nvSpPr>
          <p:spPr bwMode="auto">
            <a:xfrm>
              <a:off x="206" y="2609"/>
              <a:ext cx="495" cy="54"/>
            </a:xfrm>
            <a:custGeom>
              <a:avLst/>
              <a:gdLst>
                <a:gd name="T0" fmla="*/ 0 w 10411"/>
                <a:gd name="T1" fmla="*/ 1139 h 1139"/>
                <a:gd name="T2" fmla="*/ 1143 w 10411"/>
                <a:gd name="T3" fmla="*/ 0 h 1139"/>
                <a:gd name="T4" fmla="*/ 10411 w 10411"/>
                <a:gd name="T5" fmla="*/ 0 h 1139"/>
                <a:gd name="T6" fmla="*/ 9272 w 10411"/>
                <a:gd name="T7" fmla="*/ 1139 h 1139"/>
                <a:gd name="T8" fmla="*/ 0 w 10411"/>
                <a:gd name="T9" fmla="*/ 1139 h 1139"/>
                <a:gd name="T10" fmla="*/ 0 60000 65536"/>
                <a:gd name="T11" fmla="*/ 0 60000 65536"/>
                <a:gd name="T12" fmla="*/ 0 60000 65536"/>
                <a:gd name="T13" fmla="*/ 0 60000 65536"/>
                <a:gd name="T14" fmla="*/ 0 60000 65536"/>
                <a:gd name="T15" fmla="*/ 0 w 10411"/>
                <a:gd name="T16" fmla="*/ 0 h 1139"/>
                <a:gd name="T17" fmla="*/ 10411 w 10411"/>
                <a:gd name="T18" fmla="*/ 1139 h 1139"/>
              </a:gdLst>
              <a:ahLst/>
              <a:cxnLst>
                <a:cxn ang="T10">
                  <a:pos x="T0" y="T1"/>
                </a:cxn>
                <a:cxn ang="T11">
                  <a:pos x="T2" y="T3"/>
                </a:cxn>
                <a:cxn ang="T12">
                  <a:pos x="T4" y="T5"/>
                </a:cxn>
                <a:cxn ang="T13">
                  <a:pos x="T6" y="T7"/>
                </a:cxn>
                <a:cxn ang="T14">
                  <a:pos x="T8" y="T9"/>
                </a:cxn>
              </a:cxnLst>
              <a:rect l="T15" t="T16" r="T17" b="T18"/>
              <a:pathLst>
                <a:path w="10411" h="1139">
                  <a:moveTo>
                    <a:pt x="0" y="1139"/>
                  </a:moveTo>
                  <a:lnTo>
                    <a:pt x="1143" y="0"/>
                  </a:lnTo>
                  <a:lnTo>
                    <a:pt x="10411" y="0"/>
                  </a:lnTo>
                  <a:lnTo>
                    <a:pt x="9272" y="1139"/>
                  </a:lnTo>
                  <a:lnTo>
                    <a:pt x="0" y="1139"/>
                  </a:lnTo>
                  <a:close/>
                </a:path>
              </a:pathLst>
            </a:custGeom>
            <a:solidFill>
              <a:srgbClr val="009BDF"/>
            </a:solidFill>
            <a:ln w="9525">
              <a:noFill/>
              <a:round/>
              <a:headEnd/>
              <a:tailEnd/>
            </a:ln>
          </p:spPr>
          <p:txBody>
            <a:bodyPr/>
            <a:lstStyle/>
            <a:p>
              <a:pPr algn="ctr">
                <a:defRPr/>
              </a:pPr>
              <a:endParaRPr lang="en-ZA" dirty="0">
                <a:latin typeface="+mn-lt"/>
                <a:cs typeface="+mn-cs"/>
              </a:endParaRPr>
            </a:p>
          </p:txBody>
        </p:sp>
        <p:sp>
          <p:nvSpPr>
            <p:cNvPr id="264" name="Freeform 226"/>
            <p:cNvSpPr>
              <a:spLocks/>
            </p:cNvSpPr>
            <p:nvPr/>
          </p:nvSpPr>
          <p:spPr bwMode="auto">
            <a:xfrm>
              <a:off x="203" y="2606"/>
              <a:ext cx="59" cy="56"/>
            </a:xfrm>
            <a:custGeom>
              <a:avLst/>
              <a:gdLst>
                <a:gd name="T0" fmla="*/ 1172 w 1201"/>
                <a:gd name="T1" fmla="*/ 0 h 1211"/>
                <a:gd name="T2" fmla="*/ 1141 w 1201"/>
                <a:gd name="T3" fmla="*/ 13 h 1211"/>
                <a:gd name="T4" fmla="*/ 0 w 1201"/>
                <a:gd name="T5" fmla="*/ 1152 h 1211"/>
                <a:gd name="T6" fmla="*/ 60 w 1201"/>
                <a:gd name="T7" fmla="*/ 1211 h 1211"/>
                <a:gd name="T8" fmla="*/ 1201 w 1201"/>
                <a:gd name="T9" fmla="*/ 72 h 1211"/>
                <a:gd name="T10" fmla="*/ 1172 w 1201"/>
                <a:gd name="T11" fmla="*/ 0 h 1211"/>
                <a:gd name="T12" fmla="*/ 0 60000 65536"/>
                <a:gd name="T13" fmla="*/ 0 60000 65536"/>
                <a:gd name="T14" fmla="*/ 0 60000 65536"/>
                <a:gd name="T15" fmla="*/ 0 60000 65536"/>
                <a:gd name="T16" fmla="*/ 0 60000 65536"/>
                <a:gd name="T17" fmla="*/ 0 60000 65536"/>
                <a:gd name="T18" fmla="*/ 0 w 1201"/>
                <a:gd name="T19" fmla="*/ 0 h 1211"/>
                <a:gd name="T20" fmla="*/ 1201 w 1201"/>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201" h="1211">
                  <a:moveTo>
                    <a:pt x="1172" y="0"/>
                  </a:moveTo>
                  <a:lnTo>
                    <a:pt x="1141" y="13"/>
                  </a:lnTo>
                  <a:lnTo>
                    <a:pt x="0" y="1152"/>
                  </a:lnTo>
                  <a:lnTo>
                    <a:pt x="60" y="1211"/>
                  </a:lnTo>
                  <a:lnTo>
                    <a:pt x="1201" y="72"/>
                  </a:lnTo>
                  <a:lnTo>
                    <a:pt x="117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65" name="Freeform 227"/>
            <p:cNvSpPr>
              <a:spLocks/>
            </p:cNvSpPr>
            <p:nvPr/>
          </p:nvSpPr>
          <p:spPr bwMode="auto">
            <a:xfrm>
              <a:off x="259" y="2606"/>
              <a:ext cx="444" cy="5"/>
            </a:xfrm>
            <a:custGeom>
              <a:avLst/>
              <a:gdLst>
                <a:gd name="T0" fmla="*/ 9298 w 9298"/>
                <a:gd name="T1" fmla="*/ 72 h 85"/>
                <a:gd name="T2" fmla="*/ 9268 w 9298"/>
                <a:gd name="T3" fmla="*/ 0 h 85"/>
                <a:gd name="T4" fmla="*/ 0 w 9298"/>
                <a:gd name="T5" fmla="*/ 0 h 85"/>
                <a:gd name="T6" fmla="*/ 0 w 9298"/>
                <a:gd name="T7" fmla="*/ 85 h 85"/>
                <a:gd name="T8" fmla="*/ 9268 w 9298"/>
                <a:gd name="T9" fmla="*/ 85 h 85"/>
                <a:gd name="T10" fmla="*/ 9298 w 9298"/>
                <a:gd name="T11" fmla="*/ 72 h 85"/>
                <a:gd name="T12" fmla="*/ 0 60000 65536"/>
                <a:gd name="T13" fmla="*/ 0 60000 65536"/>
                <a:gd name="T14" fmla="*/ 0 60000 65536"/>
                <a:gd name="T15" fmla="*/ 0 60000 65536"/>
                <a:gd name="T16" fmla="*/ 0 60000 65536"/>
                <a:gd name="T17" fmla="*/ 0 60000 65536"/>
                <a:gd name="T18" fmla="*/ 0 w 9298"/>
                <a:gd name="T19" fmla="*/ 0 h 85"/>
                <a:gd name="T20" fmla="*/ 9298 w 929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298" h="85">
                  <a:moveTo>
                    <a:pt x="9298" y="72"/>
                  </a:moveTo>
                  <a:lnTo>
                    <a:pt x="9268" y="0"/>
                  </a:lnTo>
                  <a:lnTo>
                    <a:pt x="0" y="0"/>
                  </a:lnTo>
                  <a:lnTo>
                    <a:pt x="0" y="85"/>
                  </a:lnTo>
                  <a:lnTo>
                    <a:pt x="9268" y="85"/>
                  </a:lnTo>
                  <a:lnTo>
                    <a:pt x="9298" y="72"/>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66" name="Freeform 228"/>
            <p:cNvSpPr>
              <a:spLocks/>
            </p:cNvSpPr>
            <p:nvPr/>
          </p:nvSpPr>
          <p:spPr bwMode="auto">
            <a:xfrm>
              <a:off x="644" y="2606"/>
              <a:ext cx="59" cy="59"/>
            </a:xfrm>
            <a:custGeom>
              <a:avLst/>
              <a:gdLst>
                <a:gd name="T0" fmla="*/ 30 w 1199"/>
                <a:gd name="T1" fmla="*/ 1211 h 1211"/>
                <a:gd name="T2" fmla="*/ 60 w 1199"/>
                <a:gd name="T3" fmla="*/ 1198 h 1211"/>
                <a:gd name="T4" fmla="*/ 1199 w 1199"/>
                <a:gd name="T5" fmla="*/ 59 h 1211"/>
                <a:gd name="T6" fmla="*/ 1139 w 1199"/>
                <a:gd name="T7" fmla="*/ 0 h 1211"/>
                <a:gd name="T8" fmla="*/ 0 w 1199"/>
                <a:gd name="T9" fmla="*/ 1139 h 1211"/>
                <a:gd name="T10" fmla="*/ 30 w 1199"/>
                <a:gd name="T11" fmla="*/ 1211 h 1211"/>
                <a:gd name="T12" fmla="*/ 0 60000 65536"/>
                <a:gd name="T13" fmla="*/ 0 60000 65536"/>
                <a:gd name="T14" fmla="*/ 0 60000 65536"/>
                <a:gd name="T15" fmla="*/ 0 60000 65536"/>
                <a:gd name="T16" fmla="*/ 0 60000 65536"/>
                <a:gd name="T17" fmla="*/ 0 60000 65536"/>
                <a:gd name="T18" fmla="*/ 0 w 1199"/>
                <a:gd name="T19" fmla="*/ 0 h 1211"/>
                <a:gd name="T20" fmla="*/ 1199 w 1199"/>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1199" h="1211">
                  <a:moveTo>
                    <a:pt x="30" y="1211"/>
                  </a:moveTo>
                  <a:lnTo>
                    <a:pt x="60" y="1198"/>
                  </a:lnTo>
                  <a:lnTo>
                    <a:pt x="1199" y="59"/>
                  </a:lnTo>
                  <a:lnTo>
                    <a:pt x="1139" y="0"/>
                  </a:lnTo>
                  <a:lnTo>
                    <a:pt x="0" y="1139"/>
                  </a:lnTo>
                  <a:lnTo>
                    <a:pt x="30" y="121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67" name="Freeform 229"/>
            <p:cNvSpPr>
              <a:spLocks/>
            </p:cNvSpPr>
            <p:nvPr/>
          </p:nvSpPr>
          <p:spPr bwMode="auto">
            <a:xfrm>
              <a:off x="203" y="2660"/>
              <a:ext cx="444" cy="5"/>
            </a:xfrm>
            <a:custGeom>
              <a:avLst/>
              <a:gdLst>
                <a:gd name="T0" fmla="*/ 0 w 9301"/>
                <a:gd name="T1" fmla="*/ 13 h 85"/>
                <a:gd name="T2" fmla="*/ 29 w 9301"/>
                <a:gd name="T3" fmla="*/ 85 h 85"/>
                <a:gd name="T4" fmla="*/ 9301 w 9301"/>
                <a:gd name="T5" fmla="*/ 85 h 85"/>
                <a:gd name="T6" fmla="*/ 9301 w 9301"/>
                <a:gd name="T7" fmla="*/ 0 h 85"/>
                <a:gd name="T8" fmla="*/ 29 w 9301"/>
                <a:gd name="T9" fmla="*/ 0 h 85"/>
                <a:gd name="T10" fmla="*/ 0 w 9301"/>
                <a:gd name="T11" fmla="*/ 13 h 85"/>
                <a:gd name="T12" fmla="*/ 0 60000 65536"/>
                <a:gd name="T13" fmla="*/ 0 60000 65536"/>
                <a:gd name="T14" fmla="*/ 0 60000 65536"/>
                <a:gd name="T15" fmla="*/ 0 60000 65536"/>
                <a:gd name="T16" fmla="*/ 0 60000 65536"/>
                <a:gd name="T17" fmla="*/ 0 60000 65536"/>
                <a:gd name="T18" fmla="*/ 0 w 9301"/>
                <a:gd name="T19" fmla="*/ 0 h 85"/>
                <a:gd name="T20" fmla="*/ 9301 w 930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9301" h="85">
                  <a:moveTo>
                    <a:pt x="0" y="13"/>
                  </a:moveTo>
                  <a:lnTo>
                    <a:pt x="29" y="85"/>
                  </a:lnTo>
                  <a:lnTo>
                    <a:pt x="9301" y="85"/>
                  </a:lnTo>
                  <a:lnTo>
                    <a:pt x="9301" y="0"/>
                  </a:lnTo>
                  <a:lnTo>
                    <a:pt x="29" y="0"/>
                  </a:lnTo>
                  <a:lnTo>
                    <a:pt x="0" y="13"/>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68" name="Freeform 230"/>
            <p:cNvSpPr>
              <a:spLocks/>
            </p:cNvSpPr>
            <p:nvPr/>
          </p:nvSpPr>
          <p:spPr bwMode="auto">
            <a:xfrm>
              <a:off x="647" y="2609"/>
              <a:ext cx="54" cy="487"/>
            </a:xfrm>
            <a:custGeom>
              <a:avLst/>
              <a:gdLst>
                <a:gd name="T0" fmla="*/ 0 w 1139"/>
                <a:gd name="T1" fmla="*/ 1139 h 10250"/>
                <a:gd name="T2" fmla="*/ 1139 w 1139"/>
                <a:gd name="T3" fmla="*/ 0 h 10250"/>
                <a:gd name="T4" fmla="*/ 1139 w 1139"/>
                <a:gd name="T5" fmla="*/ 9109 h 10250"/>
                <a:gd name="T6" fmla="*/ 0 w 1139"/>
                <a:gd name="T7" fmla="*/ 10250 h 10250"/>
                <a:gd name="T8" fmla="*/ 0 w 1139"/>
                <a:gd name="T9" fmla="*/ 1139 h 10250"/>
                <a:gd name="T10" fmla="*/ 0 60000 65536"/>
                <a:gd name="T11" fmla="*/ 0 60000 65536"/>
                <a:gd name="T12" fmla="*/ 0 60000 65536"/>
                <a:gd name="T13" fmla="*/ 0 60000 65536"/>
                <a:gd name="T14" fmla="*/ 0 60000 65536"/>
                <a:gd name="T15" fmla="*/ 0 w 1139"/>
                <a:gd name="T16" fmla="*/ 0 h 10250"/>
                <a:gd name="T17" fmla="*/ 1139 w 1139"/>
                <a:gd name="T18" fmla="*/ 10250 h 10250"/>
              </a:gdLst>
              <a:ahLst/>
              <a:cxnLst>
                <a:cxn ang="T10">
                  <a:pos x="T0" y="T1"/>
                </a:cxn>
                <a:cxn ang="T11">
                  <a:pos x="T2" y="T3"/>
                </a:cxn>
                <a:cxn ang="T12">
                  <a:pos x="T4" y="T5"/>
                </a:cxn>
                <a:cxn ang="T13">
                  <a:pos x="T6" y="T7"/>
                </a:cxn>
                <a:cxn ang="T14">
                  <a:pos x="T8" y="T9"/>
                </a:cxn>
              </a:cxnLst>
              <a:rect l="T15" t="T16" r="T17" b="T18"/>
              <a:pathLst>
                <a:path w="1139" h="10250">
                  <a:moveTo>
                    <a:pt x="0" y="1139"/>
                  </a:moveTo>
                  <a:lnTo>
                    <a:pt x="1139" y="0"/>
                  </a:lnTo>
                  <a:lnTo>
                    <a:pt x="1139" y="9109"/>
                  </a:lnTo>
                  <a:lnTo>
                    <a:pt x="0" y="10250"/>
                  </a:lnTo>
                  <a:lnTo>
                    <a:pt x="0" y="1139"/>
                  </a:lnTo>
                  <a:close/>
                </a:path>
              </a:pathLst>
            </a:custGeom>
            <a:solidFill>
              <a:srgbClr val="00688F"/>
            </a:solidFill>
            <a:ln w="9525">
              <a:noFill/>
              <a:round/>
              <a:headEnd/>
              <a:tailEnd/>
            </a:ln>
          </p:spPr>
          <p:txBody>
            <a:bodyPr/>
            <a:lstStyle/>
            <a:p>
              <a:pPr algn="ctr">
                <a:defRPr/>
              </a:pPr>
              <a:endParaRPr lang="en-ZA" dirty="0">
                <a:latin typeface="+mn-lt"/>
                <a:cs typeface="+mn-cs"/>
              </a:endParaRPr>
            </a:p>
          </p:txBody>
        </p:sp>
        <p:sp>
          <p:nvSpPr>
            <p:cNvPr id="269" name="Freeform 231"/>
            <p:cNvSpPr>
              <a:spLocks/>
            </p:cNvSpPr>
            <p:nvPr/>
          </p:nvSpPr>
          <p:spPr bwMode="auto">
            <a:xfrm>
              <a:off x="644" y="2606"/>
              <a:ext cx="59" cy="56"/>
            </a:xfrm>
            <a:custGeom>
              <a:avLst/>
              <a:gdLst>
                <a:gd name="T0" fmla="*/ 1212 w 1212"/>
                <a:gd name="T1" fmla="*/ 30 h 1198"/>
                <a:gd name="T2" fmla="*/ 1139 w 1212"/>
                <a:gd name="T3" fmla="*/ 0 h 1198"/>
                <a:gd name="T4" fmla="*/ 0 w 1212"/>
                <a:gd name="T5" fmla="*/ 1139 h 1198"/>
                <a:gd name="T6" fmla="*/ 60 w 1212"/>
                <a:gd name="T7" fmla="*/ 1198 h 1198"/>
                <a:gd name="T8" fmla="*/ 1199 w 1212"/>
                <a:gd name="T9" fmla="*/ 59 h 1198"/>
                <a:gd name="T10" fmla="*/ 1212 w 1212"/>
                <a:gd name="T11" fmla="*/ 30 h 1198"/>
                <a:gd name="T12" fmla="*/ 0 60000 65536"/>
                <a:gd name="T13" fmla="*/ 0 60000 65536"/>
                <a:gd name="T14" fmla="*/ 0 60000 65536"/>
                <a:gd name="T15" fmla="*/ 0 60000 65536"/>
                <a:gd name="T16" fmla="*/ 0 60000 65536"/>
                <a:gd name="T17" fmla="*/ 0 60000 65536"/>
                <a:gd name="T18" fmla="*/ 0 w 1212"/>
                <a:gd name="T19" fmla="*/ 0 h 1198"/>
                <a:gd name="T20" fmla="*/ 1212 w 1212"/>
                <a:gd name="T21" fmla="*/ 1198 h 1198"/>
              </a:gdLst>
              <a:ahLst/>
              <a:cxnLst>
                <a:cxn ang="T12">
                  <a:pos x="T0" y="T1"/>
                </a:cxn>
                <a:cxn ang="T13">
                  <a:pos x="T2" y="T3"/>
                </a:cxn>
                <a:cxn ang="T14">
                  <a:pos x="T4" y="T5"/>
                </a:cxn>
                <a:cxn ang="T15">
                  <a:pos x="T6" y="T7"/>
                </a:cxn>
                <a:cxn ang="T16">
                  <a:pos x="T8" y="T9"/>
                </a:cxn>
                <a:cxn ang="T17">
                  <a:pos x="T10" y="T11"/>
                </a:cxn>
              </a:cxnLst>
              <a:rect l="T18" t="T19" r="T20" b="T21"/>
              <a:pathLst>
                <a:path w="1212" h="1198">
                  <a:moveTo>
                    <a:pt x="1212" y="30"/>
                  </a:moveTo>
                  <a:lnTo>
                    <a:pt x="1139" y="0"/>
                  </a:lnTo>
                  <a:lnTo>
                    <a:pt x="0" y="1139"/>
                  </a:lnTo>
                  <a:lnTo>
                    <a:pt x="60" y="1198"/>
                  </a:lnTo>
                  <a:lnTo>
                    <a:pt x="1199" y="59"/>
                  </a:lnTo>
                  <a:lnTo>
                    <a:pt x="1212" y="3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70" name="Freeform 232"/>
            <p:cNvSpPr>
              <a:spLocks/>
            </p:cNvSpPr>
            <p:nvPr/>
          </p:nvSpPr>
          <p:spPr bwMode="auto">
            <a:xfrm>
              <a:off x="700" y="2609"/>
              <a:ext cx="3" cy="436"/>
            </a:xfrm>
            <a:custGeom>
              <a:avLst/>
              <a:gdLst>
                <a:gd name="T0" fmla="*/ 72 w 85"/>
                <a:gd name="T1" fmla="*/ 9138 h 9138"/>
                <a:gd name="T2" fmla="*/ 85 w 85"/>
                <a:gd name="T3" fmla="*/ 9109 h 9138"/>
                <a:gd name="T4" fmla="*/ 85 w 85"/>
                <a:gd name="T5" fmla="*/ 0 h 9138"/>
                <a:gd name="T6" fmla="*/ 0 w 85"/>
                <a:gd name="T7" fmla="*/ 0 h 9138"/>
                <a:gd name="T8" fmla="*/ 0 w 85"/>
                <a:gd name="T9" fmla="*/ 9109 h 9138"/>
                <a:gd name="T10" fmla="*/ 72 w 85"/>
                <a:gd name="T11" fmla="*/ 9138 h 9138"/>
                <a:gd name="T12" fmla="*/ 0 60000 65536"/>
                <a:gd name="T13" fmla="*/ 0 60000 65536"/>
                <a:gd name="T14" fmla="*/ 0 60000 65536"/>
                <a:gd name="T15" fmla="*/ 0 60000 65536"/>
                <a:gd name="T16" fmla="*/ 0 60000 65536"/>
                <a:gd name="T17" fmla="*/ 0 60000 65536"/>
                <a:gd name="T18" fmla="*/ 0 w 85"/>
                <a:gd name="T19" fmla="*/ 0 h 9138"/>
                <a:gd name="T20" fmla="*/ 85 w 85"/>
                <a:gd name="T21" fmla="*/ 9138 h 9138"/>
              </a:gdLst>
              <a:ahLst/>
              <a:cxnLst>
                <a:cxn ang="T12">
                  <a:pos x="T0" y="T1"/>
                </a:cxn>
                <a:cxn ang="T13">
                  <a:pos x="T2" y="T3"/>
                </a:cxn>
                <a:cxn ang="T14">
                  <a:pos x="T4" y="T5"/>
                </a:cxn>
                <a:cxn ang="T15">
                  <a:pos x="T6" y="T7"/>
                </a:cxn>
                <a:cxn ang="T16">
                  <a:pos x="T8" y="T9"/>
                </a:cxn>
                <a:cxn ang="T17">
                  <a:pos x="T10" y="T11"/>
                </a:cxn>
              </a:cxnLst>
              <a:rect l="T18" t="T19" r="T20" b="T21"/>
              <a:pathLst>
                <a:path w="85" h="9138">
                  <a:moveTo>
                    <a:pt x="72" y="9138"/>
                  </a:moveTo>
                  <a:lnTo>
                    <a:pt x="85" y="9109"/>
                  </a:lnTo>
                  <a:lnTo>
                    <a:pt x="85" y="0"/>
                  </a:lnTo>
                  <a:lnTo>
                    <a:pt x="0" y="0"/>
                  </a:lnTo>
                  <a:lnTo>
                    <a:pt x="0" y="9109"/>
                  </a:lnTo>
                  <a:lnTo>
                    <a:pt x="72" y="9138"/>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71" name="Freeform 233"/>
            <p:cNvSpPr>
              <a:spLocks/>
            </p:cNvSpPr>
            <p:nvPr/>
          </p:nvSpPr>
          <p:spPr bwMode="auto">
            <a:xfrm>
              <a:off x="644" y="3039"/>
              <a:ext cx="59" cy="59"/>
            </a:xfrm>
            <a:custGeom>
              <a:avLst/>
              <a:gdLst>
                <a:gd name="T0" fmla="*/ 0 w 1211"/>
                <a:gd name="T1" fmla="*/ 1171 h 1201"/>
                <a:gd name="T2" fmla="*/ 72 w 1211"/>
                <a:gd name="T3" fmla="*/ 1201 h 1201"/>
                <a:gd name="T4" fmla="*/ 1211 w 1211"/>
                <a:gd name="T5" fmla="*/ 59 h 1201"/>
                <a:gd name="T6" fmla="*/ 1151 w 1211"/>
                <a:gd name="T7" fmla="*/ 0 h 1201"/>
                <a:gd name="T8" fmla="*/ 12 w 1211"/>
                <a:gd name="T9" fmla="*/ 1142 h 1201"/>
                <a:gd name="T10" fmla="*/ 0 w 1211"/>
                <a:gd name="T11" fmla="*/ 1171 h 1201"/>
                <a:gd name="T12" fmla="*/ 0 60000 65536"/>
                <a:gd name="T13" fmla="*/ 0 60000 65536"/>
                <a:gd name="T14" fmla="*/ 0 60000 65536"/>
                <a:gd name="T15" fmla="*/ 0 60000 65536"/>
                <a:gd name="T16" fmla="*/ 0 60000 65536"/>
                <a:gd name="T17" fmla="*/ 0 60000 65536"/>
                <a:gd name="T18" fmla="*/ 0 w 1211"/>
                <a:gd name="T19" fmla="*/ 0 h 1201"/>
                <a:gd name="T20" fmla="*/ 1211 w 1211"/>
                <a:gd name="T21" fmla="*/ 1201 h 1201"/>
              </a:gdLst>
              <a:ahLst/>
              <a:cxnLst>
                <a:cxn ang="T12">
                  <a:pos x="T0" y="T1"/>
                </a:cxn>
                <a:cxn ang="T13">
                  <a:pos x="T2" y="T3"/>
                </a:cxn>
                <a:cxn ang="T14">
                  <a:pos x="T4" y="T5"/>
                </a:cxn>
                <a:cxn ang="T15">
                  <a:pos x="T6" y="T7"/>
                </a:cxn>
                <a:cxn ang="T16">
                  <a:pos x="T8" y="T9"/>
                </a:cxn>
                <a:cxn ang="T17">
                  <a:pos x="T10" y="T11"/>
                </a:cxn>
              </a:cxnLst>
              <a:rect l="T18" t="T19" r="T20" b="T21"/>
              <a:pathLst>
                <a:path w="1211" h="1201">
                  <a:moveTo>
                    <a:pt x="0" y="1171"/>
                  </a:moveTo>
                  <a:lnTo>
                    <a:pt x="72" y="1201"/>
                  </a:lnTo>
                  <a:lnTo>
                    <a:pt x="1211" y="59"/>
                  </a:lnTo>
                  <a:lnTo>
                    <a:pt x="1151" y="0"/>
                  </a:lnTo>
                  <a:lnTo>
                    <a:pt x="12" y="1142"/>
                  </a:lnTo>
                  <a:lnTo>
                    <a:pt x="0" y="1171"/>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72" name="Freeform 234"/>
            <p:cNvSpPr>
              <a:spLocks/>
            </p:cNvSpPr>
            <p:nvPr/>
          </p:nvSpPr>
          <p:spPr bwMode="auto">
            <a:xfrm>
              <a:off x="644" y="2660"/>
              <a:ext cx="5" cy="436"/>
            </a:xfrm>
            <a:custGeom>
              <a:avLst/>
              <a:gdLst>
                <a:gd name="T0" fmla="*/ 12 w 84"/>
                <a:gd name="T1" fmla="*/ 0 h 9141"/>
                <a:gd name="T2" fmla="*/ 0 w 84"/>
                <a:gd name="T3" fmla="*/ 30 h 9141"/>
                <a:gd name="T4" fmla="*/ 0 w 84"/>
                <a:gd name="T5" fmla="*/ 9141 h 9141"/>
                <a:gd name="T6" fmla="*/ 84 w 84"/>
                <a:gd name="T7" fmla="*/ 9141 h 9141"/>
                <a:gd name="T8" fmla="*/ 84 w 84"/>
                <a:gd name="T9" fmla="*/ 30 h 9141"/>
                <a:gd name="T10" fmla="*/ 12 w 84"/>
                <a:gd name="T11" fmla="*/ 0 h 9141"/>
                <a:gd name="T12" fmla="*/ 0 60000 65536"/>
                <a:gd name="T13" fmla="*/ 0 60000 65536"/>
                <a:gd name="T14" fmla="*/ 0 60000 65536"/>
                <a:gd name="T15" fmla="*/ 0 60000 65536"/>
                <a:gd name="T16" fmla="*/ 0 60000 65536"/>
                <a:gd name="T17" fmla="*/ 0 60000 65536"/>
                <a:gd name="T18" fmla="*/ 0 w 84"/>
                <a:gd name="T19" fmla="*/ 0 h 9141"/>
                <a:gd name="T20" fmla="*/ 84 w 84"/>
                <a:gd name="T21" fmla="*/ 9141 h 9141"/>
              </a:gdLst>
              <a:ahLst/>
              <a:cxnLst>
                <a:cxn ang="T12">
                  <a:pos x="T0" y="T1"/>
                </a:cxn>
                <a:cxn ang="T13">
                  <a:pos x="T2" y="T3"/>
                </a:cxn>
                <a:cxn ang="T14">
                  <a:pos x="T4" y="T5"/>
                </a:cxn>
                <a:cxn ang="T15">
                  <a:pos x="T6" y="T7"/>
                </a:cxn>
                <a:cxn ang="T16">
                  <a:pos x="T8" y="T9"/>
                </a:cxn>
                <a:cxn ang="T17">
                  <a:pos x="T10" y="T11"/>
                </a:cxn>
              </a:cxnLst>
              <a:rect l="T18" t="T19" r="T20" b="T21"/>
              <a:pathLst>
                <a:path w="84" h="9141">
                  <a:moveTo>
                    <a:pt x="12" y="0"/>
                  </a:moveTo>
                  <a:lnTo>
                    <a:pt x="0" y="30"/>
                  </a:lnTo>
                  <a:lnTo>
                    <a:pt x="0" y="9141"/>
                  </a:lnTo>
                  <a:lnTo>
                    <a:pt x="84" y="9141"/>
                  </a:lnTo>
                  <a:lnTo>
                    <a:pt x="84" y="30"/>
                  </a:lnTo>
                  <a:lnTo>
                    <a:pt x="12" y="0"/>
                  </a:lnTo>
                  <a:close/>
                </a:path>
              </a:pathLst>
            </a:custGeom>
            <a:solidFill>
              <a:srgbClr val="8DCBF0"/>
            </a:solidFill>
            <a:ln w="9525">
              <a:noFill/>
              <a:round/>
              <a:headEnd/>
              <a:tailEnd/>
            </a:ln>
          </p:spPr>
          <p:txBody>
            <a:bodyPr/>
            <a:lstStyle/>
            <a:p>
              <a:pPr algn="ctr">
                <a:defRPr/>
              </a:pPr>
              <a:endParaRPr lang="en-ZA" dirty="0">
                <a:latin typeface="+mn-lt"/>
                <a:cs typeface="+mn-cs"/>
              </a:endParaRPr>
            </a:p>
          </p:txBody>
        </p:sp>
        <p:sp>
          <p:nvSpPr>
            <p:cNvPr id="273" name="Freeform 235"/>
            <p:cNvSpPr>
              <a:spLocks/>
            </p:cNvSpPr>
            <p:nvPr/>
          </p:nvSpPr>
          <p:spPr bwMode="auto">
            <a:xfrm>
              <a:off x="222" y="2839"/>
              <a:ext cx="153" cy="67"/>
            </a:xfrm>
            <a:custGeom>
              <a:avLst/>
              <a:gdLst>
                <a:gd name="T0" fmla="*/ 3238 w 3238"/>
                <a:gd name="T1" fmla="*/ 348 h 1423"/>
                <a:gd name="T2" fmla="*/ 717 w 3238"/>
                <a:gd name="T3" fmla="*/ 348 h 1423"/>
                <a:gd name="T4" fmla="*/ 717 w 3238"/>
                <a:gd name="T5" fmla="*/ 0 h 1423"/>
                <a:gd name="T6" fmla="*/ 0 w 3238"/>
                <a:gd name="T7" fmla="*/ 706 h 1423"/>
                <a:gd name="T8" fmla="*/ 717 w 3238"/>
                <a:gd name="T9" fmla="*/ 1423 h 1423"/>
                <a:gd name="T10" fmla="*/ 717 w 3238"/>
                <a:gd name="T11" fmla="*/ 1065 h 1423"/>
                <a:gd name="T12" fmla="*/ 3238 w 3238"/>
                <a:gd name="T13" fmla="*/ 1065 h 1423"/>
                <a:gd name="T14" fmla="*/ 3238 w 3238"/>
                <a:gd name="T15" fmla="*/ 348 h 1423"/>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3"/>
                <a:gd name="T26" fmla="*/ 3238 w 3238"/>
                <a:gd name="T27" fmla="*/ 1423 h 1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3">
                  <a:moveTo>
                    <a:pt x="3238" y="348"/>
                  </a:moveTo>
                  <a:lnTo>
                    <a:pt x="717" y="348"/>
                  </a:lnTo>
                  <a:lnTo>
                    <a:pt x="717" y="0"/>
                  </a:lnTo>
                  <a:lnTo>
                    <a:pt x="0" y="706"/>
                  </a:lnTo>
                  <a:lnTo>
                    <a:pt x="717" y="1423"/>
                  </a:lnTo>
                  <a:lnTo>
                    <a:pt x="717" y="1065"/>
                  </a:lnTo>
                  <a:lnTo>
                    <a:pt x="3238" y="1065"/>
                  </a:lnTo>
                  <a:lnTo>
                    <a:pt x="3238" y="34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74" name="Freeform 236"/>
            <p:cNvSpPr>
              <a:spLocks/>
            </p:cNvSpPr>
            <p:nvPr/>
          </p:nvSpPr>
          <p:spPr bwMode="auto">
            <a:xfrm>
              <a:off x="278" y="2734"/>
              <a:ext cx="121" cy="123"/>
            </a:xfrm>
            <a:custGeom>
              <a:avLst/>
              <a:gdLst>
                <a:gd name="T0" fmla="*/ 2543 w 2543"/>
                <a:gd name="T1" fmla="*/ 2026 h 2532"/>
                <a:gd name="T2" fmla="*/ 760 w 2543"/>
                <a:gd name="T3" fmla="*/ 243 h 2532"/>
                <a:gd name="T4" fmla="*/ 1006 w 2543"/>
                <a:gd name="T5" fmla="*/ 18 h 2532"/>
                <a:gd name="T6" fmla="*/ 0 w 2543"/>
                <a:gd name="T7" fmla="*/ 0 h 2532"/>
                <a:gd name="T8" fmla="*/ 0 w 2543"/>
                <a:gd name="T9" fmla="*/ 1003 h 2532"/>
                <a:gd name="T10" fmla="*/ 253 w 2543"/>
                <a:gd name="T11" fmla="*/ 750 h 2532"/>
                <a:gd name="T12" fmla="*/ 2036 w 2543"/>
                <a:gd name="T13" fmla="*/ 2532 h 2532"/>
                <a:gd name="T14" fmla="*/ 2543 w 2543"/>
                <a:gd name="T15" fmla="*/ 2026 h 2532"/>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2"/>
                <a:gd name="T26" fmla="*/ 2543 w 2543"/>
                <a:gd name="T27" fmla="*/ 2532 h 25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2">
                  <a:moveTo>
                    <a:pt x="2543" y="2026"/>
                  </a:moveTo>
                  <a:lnTo>
                    <a:pt x="760" y="243"/>
                  </a:lnTo>
                  <a:lnTo>
                    <a:pt x="1006" y="18"/>
                  </a:lnTo>
                  <a:lnTo>
                    <a:pt x="0" y="0"/>
                  </a:lnTo>
                  <a:lnTo>
                    <a:pt x="0" y="1003"/>
                  </a:lnTo>
                  <a:lnTo>
                    <a:pt x="253" y="750"/>
                  </a:lnTo>
                  <a:lnTo>
                    <a:pt x="2036" y="2532"/>
                  </a:lnTo>
                  <a:lnTo>
                    <a:pt x="2543" y="202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75" name="Freeform 237"/>
            <p:cNvSpPr>
              <a:spLocks/>
            </p:cNvSpPr>
            <p:nvPr/>
          </p:nvSpPr>
          <p:spPr bwMode="auto">
            <a:xfrm>
              <a:off x="383" y="2678"/>
              <a:ext cx="67" cy="154"/>
            </a:xfrm>
            <a:custGeom>
              <a:avLst/>
              <a:gdLst>
                <a:gd name="T0" fmla="*/ 1075 w 1424"/>
                <a:gd name="T1" fmla="*/ 3238 h 3238"/>
                <a:gd name="T2" fmla="*/ 1075 w 1424"/>
                <a:gd name="T3" fmla="*/ 717 h 3238"/>
                <a:gd name="T4" fmla="*/ 1424 w 1424"/>
                <a:gd name="T5" fmla="*/ 717 h 3238"/>
                <a:gd name="T6" fmla="*/ 717 w 1424"/>
                <a:gd name="T7" fmla="*/ 0 h 3238"/>
                <a:gd name="T8" fmla="*/ 0 w 1424"/>
                <a:gd name="T9" fmla="*/ 717 h 3238"/>
                <a:gd name="T10" fmla="*/ 358 w 1424"/>
                <a:gd name="T11" fmla="*/ 717 h 3238"/>
                <a:gd name="T12" fmla="*/ 358 w 1424"/>
                <a:gd name="T13" fmla="*/ 3238 h 3238"/>
                <a:gd name="T14" fmla="*/ 1075 w 1424"/>
                <a:gd name="T15" fmla="*/ 3238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1075" y="3238"/>
                  </a:moveTo>
                  <a:lnTo>
                    <a:pt x="1075" y="717"/>
                  </a:lnTo>
                  <a:lnTo>
                    <a:pt x="1424" y="717"/>
                  </a:lnTo>
                  <a:lnTo>
                    <a:pt x="717" y="0"/>
                  </a:lnTo>
                  <a:lnTo>
                    <a:pt x="0" y="717"/>
                  </a:lnTo>
                  <a:lnTo>
                    <a:pt x="358" y="717"/>
                  </a:lnTo>
                  <a:lnTo>
                    <a:pt x="358" y="3238"/>
                  </a:lnTo>
                  <a:lnTo>
                    <a:pt x="1075" y="323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76" name="Freeform 238"/>
            <p:cNvSpPr>
              <a:spLocks/>
            </p:cNvSpPr>
            <p:nvPr/>
          </p:nvSpPr>
          <p:spPr bwMode="auto">
            <a:xfrm>
              <a:off x="434" y="2734"/>
              <a:ext cx="121" cy="123"/>
            </a:xfrm>
            <a:custGeom>
              <a:avLst/>
              <a:gdLst>
                <a:gd name="T0" fmla="*/ 507 w 2533"/>
                <a:gd name="T1" fmla="*/ 2544 h 2544"/>
                <a:gd name="T2" fmla="*/ 2290 w 2533"/>
                <a:gd name="T3" fmla="*/ 761 h 2544"/>
                <a:gd name="T4" fmla="*/ 2525 w 2533"/>
                <a:gd name="T5" fmla="*/ 1008 h 2544"/>
                <a:gd name="T6" fmla="*/ 2533 w 2533"/>
                <a:gd name="T7" fmla="*/ 0 h 2544"/>
                <a:gd name="T8" fmla="*/ 1529 w 2533"/>
                <a:gd name="T9" fmla="*/ 0 h 2544"/>
                <a:gd name="T10" fmla="*/ 1782 w 2533"/>
                <a:gd name="T11" fmla="*/ 255 h 2544"/>
                <a:gd name="T12" fmla="*/ 0 w 2533"/>
                <a:gd name="T13" fmla="*/ 2037 h 2544"/>
                <a:gd name="T14" fmla="*/ 507 w 2533"/>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3"/>
                <a:gd name="T25" fmla="*/ 0 h 2544"/>
                <a:gd name="T26" fmla="*/ 2533 w 2533"/>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3" h="2544">
                  <a:moveTo>
                    <a:pt x="507" y="2544"/>
                  </a:moveTo>
                  <a:lnTo>
                    <a:pt x="2290" y="761"/>
                  </a:lnTo>
                  <a:lnTo>
                    <a:pt x="2525" y="1008"/>
                  </a:lnTo>
                  <a:lnTo>
                    <a:pt x="2533" y="0"/>
                  </a:lnTo>
                  <a:lnTo>
                    <a:pt x="1529" y="0"/>
                  </a:lnTo>
                  <a:lnTo>
                    <a:pt x="1782" y="255"/>
                  </a:lnTo>
                  <a:lnTo>
                    <a:pt x="0" y="2037"/>
                  </a:lnTo>
                  <a:lnTo>
                    <a:pt x="507" y="2544"/>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77" name="Freeform 239"/>
            <p:cNvSpPr>
              <a:spLocks/>
            </p:cNvSpPr>
            <p:nvPr/>
          </p:nvSpPr>
          <p:spPr bwMode="auto">
            <a:xfrm>
              <a:off x="458" y="2839"/>
              <a:ext cx="156" cy="67"/>
            </a:xfrm>
            <a:custGeom>
              <a:avLst/>
              <a:gdLst>
                <a:gd name="T0" fmla="*/ 0 w 3238"/>
                <a:gd name="T1" fmla="*/ 1076 h 1425"/>
                <a:gd name="T2" fmla="*/ 2520 w 3238"/>
                <a:gd name="T3" fmla="*/ 1076 h 1425"/>
                <a:gd name="T4" fmla="*/ 2520 w 3238"/>
                <a:gd name="T5" fmla="*/ 1425 h 1425"/>
                <a:gd name="T6" fmla="*/ 3238 w 3238"/>
                <a:gd name="T7" fmla="*/ 717 h 1425"/>
                <a:gd name="T8" fmla="*/ 2520 w 3238"/>
                <a:gd name="T9" fmla="*/ 0 h 1425"/>
                <a:gd name="T10" fmla="*/ 2520 w 3238"/>
                <a:gd name="T11" fmla="*/ 358 h 1425"/>
                <a:gd name="T12" fmla="*/ 0 w 3238"/>
                <a:gd name="T13" fmla="*/ 358 h 1425"/>
                <a:gd name="T14" fmla="*/ 0 w 3238"/>
                <a:gd name="T15" fmla="*/ 1076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5"/>
                <a:gd name="T26" fmla="*/ 3238 w 3238"/>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5">
                  <a:moveTo>
                    <a:pt x="0" y="1076"/>
                  </a:moveTo>
                  <a:lnTo>
                    <a:pt x="2520" y="1076"/>
                  </a:lnTo>
                  <a:lnTo>
                    <a:pt x="2520" y="1425"/>
                  </a:lnTo>
                  <a:lnTo>
                    <a:pt x="3238" y="717"/>
                  </a:lnTo>
                  <a:lnTo>
                    <a:pt x="2520" y="0"/>
                  </a:lnTo>
                  <a:lnTo>
                    <a:pt x="2520" y="358"/>
                  </a:lnTo>
                  <a:lnTo>
                    <a:pt x="0" y="358"/>
                  </a:lnTo>
                  <a:lnTo>
                    <a:pt x="0" y="1076"/>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78" name="Freeform 240"/>
            <p:cNvSpPr>
              <a:spLocks/>
            </p:cNvSpPr>
            <p:nvPr/>
          </p:nvSpPr>
          <p:spPr bwMode="auto">
            <a:xfrm>
              <a:off x="434" y="2890"/>
              <a:ext cx="121" cy="120"/>
            </a:xfrm>
            <a:custGeom>
              <a:avLst/>
              <a:gdLst>
                <a:gd name="T0" fmla="*/ 0 w 2544"/>
                <a:gd name="T1" fmla="*/ 508 h 2525"/>
                <a:gd name="T2" fmla="*/ 1783 w 2544"/>
                <a:gd name="T3" fmla="*/ 2290 h 2525"/>
                <a:gd name="T4" fmla="*/ 1537 w 2544"/>
                <a:gd name="T5" fmla="*/ 2525 h 2525"/>
                <a:gd name="T6" fmla="*/ 2544 w 2544"/>
                <a:gd name="T7" fmla="*/ 2512 h 2525"/>
                <a:gd name="T8" fmla="*/ 2544 w 2544"/>
                <a:gd name="T9" fmla="*/ 1529 h 2525"/>
                <a:gd name="T10" fmla="*/ 2290 w 2544"/>
                <a:gd name="T11" fmla="*/ 1782 h 2525"/>
                <a:gd name="T12" fmla="*/ 508 w 2544"/>
                <a:gd name="T13" fmla="*/ 0 h 2525"/>
                <a:gd name="T14" fmla="*/ 0 w 2544"/>
                <a:gd name="T15" fmla="*/ 508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8"/>
                  </a:moveTo>
                  <a:lnTo>
                    <a:pt x="1783" y="2290"/>
                  </a:lnTo>
                  <a:lnTo>
                    <a:pt x="1537" y="2525"/>
                  </a:lnTo>
                  <a:lnTo>
                    <a:pt x="2544" y="2512"/>
                  </a:lnTo>
                  <a:lnTo>
                    <a:pt x="2544" y="1529"/>
                  </a:lnTo>
                  <a:lnTo>
                    <a:pt x="2290" y="1782"/>
                  </a:lnTo>
                  <a:lnTo>
                    <a:pt x="508" y="0"/>
                  </a:lnTo>
                  <a:lnTo>
                    <a:pt x="0" y="508"/>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79" name="Freeform 241"/>
            <p:cNvSpPr>
              <a:spLocks/>
            </p:cNvSpPr>
            <p:nvPr/>
          </p:nvSpPr>
          <p:spPr bwMode="auto">
            <a:xfrm>
              <a:off x="383" y="2914"/>
              <a:ext cx="67" cy="154"/>
            </a:xfrm>
            <a:custGeom>
              <a:avLst/>
              <a:gdLst>
                <a:gd name="T0" fmla="*/ 348 w 1424"/>
                <a:gd name="T1" fmla="*/ 0 h 3238"/>
                <a:gd name="T2" fmla="*/ 348 w 1424"/>
                <a:gd name="T3" fmla="*/ 2521 h 3238"/>
                <a:gd name="T4" fmla="*/ 0 w 1424"/>
                <a:gd name="T5" fmla="*/ 2521 h 3238"/>
                <a:gd name="T6" fmla="*/ 707 w 1424"/>
                <a:gd name="T7" fmla="*/ 3238 h 3238"/>
                <a:gd name="T8" fmla="*/ 1424 w 1424"/>
                <a:gd name="T9" fmla="*/ 2521 h 3238"/>
                <a:gd name="T10" fmla="*/ 1065 w 1424"/>
                <a:gd name="T11" fmla="*/ 2521 h 3238"/>
                <a:gd name="T12" fmla="*/ 1065 w 1424"/>
                <a:gd name="T13" fmla="*/ 0 h 3238"/>
                <a:gd name="T14" fmla="*/ 348 w 1424"/>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8"/>
                <a:gd name="T26" fmla="*/ 1424 w 1424"/>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8">
                  <a:moveTo>
                    <a:pt x="348" y="0"/>
                  </a:moveTo>
                  <a:lnTo>
                    <a:pt x="348" y="2521"/>
                  </a:lnTo>
                  <a:lnTo>
                    <a:pt x="0" y="2521"/>
                  </a:lnTo>
                  <a:lnTo>
                    <a:pt x="707" y="3238"/>
                  </a:lnTo>
                  <a:lnTo>
                    <a:pt x="1424" y="2521"/>
                  </a:lnTo>
                  <a:lnTo>
                    <a:pt x="1065" y="2521"/>
                  </a:lnTo>
                  <a:lnTo>
                    <a:pt x="1065" y="0"/>
                  </a:lnTo>
                  <a:lnTo>
                    <a:pt x="348"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80" name="Freeform 242"/>
            <p:cNvSpPr>
              <a:spLocks/>
            </p:cNvSpPr>
            <p:nvPr/>
          </p:nvSpPr>
          <p:spPr bwMode="auto">
            <a:xfrm>
              <a:off x="281" y="2890"/>
              <a:ext cx="118" cy="120"/>
            </a:xfrm>
            <a:custGeom>
              <a:avLst/>
              <a:gdLst>
                <a:gd name="T0" fmla="*/ 2029 w 2536"/>
                <a:gd name="T1" fmla="*/ 0 h 2543"/>
                <a:gd name="T2" fmla="*/ 246 w 2536"/>
                <a:gd name="T3" fmla="*/ 1782 h 2543"/>
                <a:gd name="T4" fmla="*/ 0 w 2536"/>
                <a:gd name="T5" fmla="*/ 1536 h 2543"/>
                <a:gd name="T6" fmla="*/ 3 w 2536"/>
                <a:gd name="T7" fmla="*/ 2543 h 2543"/>
                <a:gd name="T8" fmla="*/ 1007 w 2536"/>
                <a:gd name="T9" fmla="*/ 2543 h 2543"/>
                <a:gd name="T10" fmla="*/ 753 w 2536"/>
                <a:gd name="T11" fmla="*/ 2290 h 2543"/>
                <a:gd name="T12" fmla="*/ 2536 w 2536"/>
                <a:gd name="T13" fmla="*/ 507 h 2543"/>
                <a:gd name="T14" fmla="*/ 2029 w 2536"/>
                <a:gd name="T15" fmla="*/ 0 h 2543"/>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3"/>
                <a:gd name="T26" fmla="*/ 2536 w 2536"/>
                <a:gd name="T27" fmla="*/ 2543 h 2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3">
                  <a:moveTo>
                    <a:pt x="2029" y="0"/>
                  </a:moveTo>
                  <a:lnTo>
                    <a:pt x="246" y="1782"/>
                  </a:lnTo>
                  <a:lnTo>
                    <a:pt x="0" y="1536"/>
                  </a:lnTo>
                  <a:lnTo>
                    <a:pt x="3" y="2543"/>
                  </a:lnTo>
                  <a:lnTo>
                    <a:pt x="1007" y="2543"/>
                  </a:lnTo>
                  <a:lnTo>
                    <a:pt x="753" y="2290"/>
                  </a:lnTo>
                  <a:lnTo>
                    <a:pt x="2536" y="507"/>
                  </a:lnTo>
                  <a:lnTo>
                    <a:pt x="2029" y="0"/>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81" name="Freeform 243"/>
            <p:cNvSpPr>
              <a:spLocks/>
            </p:cNvSpPr>
            <p:nvPr/>
          </p:nvSpPr>
          <p:spPr bwMode="auto">
            <a:xfrm>
              <a:off x="227" y="2842"/>
              <a:ext cx="153" cy="69"/>
            </a:xfrm>
            <a:custGeom>
              <a:avLst/>
              <a:gdLst>
                <a:gd name="T0" fmla="*/ 3238 w 3238"/>
                <a:gd name="T1" fmla="*/ 348 h 1424"/>
                <a:gd name="T2" fmla="*/ 717 w 3238"/>
                <a:gd name="T3" fmla="*/ 348 h 1424"/>
                <a:gd name="T4" fmla="*/ 717 w 3238"/>
                <a:gd name="T5" fmla="*/ 0 h 1424"/>
                <a:gd name="T6" fmla="*/ 0 w 3238"/>
                <a:gd name="T7" fmla="*/ 707 h 1424"/>
                <a:gd name="T8" fmla="*/ 717 w 3238"/>
                <a:gd name="T9" fmla="*/ 1424 h 1424"/>
                <a:gd name="T10" fmla="*/ 717 w 3238"/>
                <a:gd name="T11" fmla="*/ 1065 h 1424"/>
                <a:gd name="T12" fmla="*/ 3238 w 3238"/>
                <a:gd name="T13" fmla="*/ 1065 h 1424"/>
                <a:gd name="T14" fmla="*/ 3238 w 3238"/>
                <a:gd name="T15" fmla="*/ 348 h 1424"/>
                <a:gd name="T16" fmla="*/ 0 60000 65536"/>
                <a:gd name="T17" fmla="*/ 0 60000 65536"/>
                <a:gd name="T18" fmla="*/ 0 60000 65536"/>
                <a:gd name="T19" fmla="*/ 0 60000 65536"/>
                <a:gd name="T20" fmla="*/ 0 60000 65536"/>
                <a:gd name="T21" fmla="*/ 0 60000 65536"/>
                <a:gd name="T22" fmla="*/ 0 60000 65536"/>
                <a:gd name="T23" fmla="*/ 0 60000 65536"/>
                <a:gd name="T24" fmla="*/ 0 w 3238"/>
                <a:gd name="T25" fmla="*/ 0 h 1424"/>
                <a:gd name="T26" fmla="*/ 3238 w 3238"/>
                <a:gd name="T27" fmla="*/ 1424 h 1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8" h="1424">
                  <a:moveTo>
                    <a:pt x="3238" y="348"/>
                  </a:moveTo>
                  <a:lnTo>
                    <a:pt x="717" y="348"/>
                  </a:lnTo>
                  <a:lnTo>
                    <a:pt x="717" y="0"/>
                  </a:lnTo>
                  <a:lnTo>
                    <a:pt x="0" y="707"/>
                  </a:lnTo>
                  <a:lnTo>
                    <a:pt x="717" y="1424"/>
                  </a:lnTo>
                  <a:lnTo>
                    <a:pt x="717" y="1065"/>
                  </a:lnTo>
                  <a:lnTo>
                    <a:pt x="3238" y="1065"/>
                  </a:lnTo>
                  <a:lnTo>
                    <a:pt x="3238" y="348"/>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82" name="Freeform 244"/>
            <p:cNvSpPr>
              <a:spLocks/>
            </p:cNvSpPr>
            <p:nvPr/>
          </p:nvSpPr>
          <p:spPr bwMode="auto">
            <a:xfrm>
              <a:off x="284" y="2739"/>
              <a:ext cx="121" cy="120"/>
            </a:xfrm>
            <a:custGeom>
              <a:avLst/>
              <a:gdLst>
                <a:gd name="T0" fmla="*/ 2543 w 2543"/>
                <a:gd name="T1" fmla="*/ 2026 h 2533"/>
                <a:gd name="T2" fmla="*/ 761 w 2543"/>
                <a:gd name="T3" fmla="*/ 243 h 2533"/>
                <a:gd name="T4" fmla="*/ 1007 w 2543"/>
                <a:gd name="T5" fmla="*/ 18 h 2533"/>
                <a:gd name="T6" fmla="*/ 0 w 2543"/>
                <a:gd name="T7" fmla="*/ 0 h 2533"/>
                <a:gd name="T8" fmla="*/ 0 w 2543"/>
                <a:gd name="T9" fmla="*/ 1004 h 2533"/>
                <a:gd name="T10" fmla="*/ 253 w 2543"/>
                <a:gd name="T11" fmla="*/ 751 h 2533"/>
                <a:gd name="T12" fmla="*/ 2037 w 2543"/>
                <a:gd name="T13" fmla="*/ 2533 h 2533"/>
                <a:gd name="T14" fmla="*/ 2543 w 2543"/>
                <a:gd name="T15" fmla="*/ 2026 h 2533"/>
                <a:gd name="T16" fmla="*/ 0 60000 65536"/>
                <a:gd name="T17" fmla="*/ 0 60000 65536"/>
                <a:gd name="T18" fmla="*/ 0 60000 65536"/>
                <a:gd name="T19" fmla="*/ 0 60000 65536"/>
                <a:gd name="T20" fmla="*/ 0 60000 65536"/>
                <a:gd name="T21" fmla="*/ 0 60000 65536"/>
                <a:gd name="T22" fmla="*/ 0 60000 65536"/>
                <a:gd name="T23" fmla="*/ 0 60000 65536"/>
                <a:gd name="T24" fmla="*/ 0 w 2543"/>
                <a:gd name="T25" fmla="*/ 0 h 2533"/>
                <a:gd name="T26" fmla="*/ 2543 w 2543"/>
                <a:gd name="T27" fmla="*/ 2533 h 2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3" h="2533">
                  <a:moveTo>
                    <a:pt x="2543" y="2026"/>
                  </a:moveTo>
                  <a:lnTo>
                    <a:pt x="761" y="243"/>
                  </a:lnTo>
                  <a:lnTo>
                    <a:pt x="1007" y="18"/>
                  </a:lnTo>
                  <a:lnTo>
                    <a:pt x="0" y="0"/>
                  </a:lnTo>
                  <a:lnTo>
                    <a:pt x="0" y="1004"/>
                  </a:lnTo>
                  <a:lnTo>
                    <a:pt x="253" y="751"/>
                  </a:lnTo>
                  <a:lnTo>
                    <a:pt x="2037" y="2533"/>
                  </a:lnTo>
                  <a:lnTo>
                    <a:pt x="2543" y="2026"/>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83" name="Freeform 245"/>
            <p:cNvSpPr>
              <a:spLocks/>
            </p:cNvSpPr>
            <p:nvPr/>
          </p:nvSpPr>
          <p:spPr bwMode="auto">
            <a:xfrm>
              <a:off x="386" y="2680"/>
              <a:ext cx="70" cy="154"/>
            </a:xfrm>
            <a:custGeom>
              <a:avLst/>
              <a:gdLst>
                <a:gd name="T0" fmla="*/ 1076 w 1424"/>
                <a:gd name="T1" fmla="*/ 3237 h 3237"/>
                <a:gd name="T2" fmla="*/ 1076 w 1424"/>
                <a:gd name="T3" fmla="*/ 717 h 3237"/>
                <a:gd name="T4" fmla="*/ 1424 w 1424"/>
                <a:gd name="T5" fmla="*/ 717 h 3237"/>
                <a:gd name="T6" fmla="*/ 717 w 1424"/>
                <a:gd name="T7" fmla="*/ 0 h 3237"/>
                <a:gd name="T8" fmla="*/ 0 w 1424"/>
                <a:gd name="T9" fmla="*/ 717 h 3237"/>
                <a:gd name="T10" fmla="*/ 359 w 1424"/>
                <a:gd name="T11" fmla="*/ 717 h 3237"/>
                <a:gd name="T12" fmla="*/ 359 w 1424"/>
                <a:gd name="T13" fmla="*/ 3237 h 3237"/>
                <a:gd name="T14" fmla="*/ 1076 w 1424"/>
                <a:gd name="T15" fmla="*/ 3237 h 3237"/>
                <a:gd name="T16" fmla="*/ 0 60000 65536"/>
                <a:gd name="T17" fmla="*/ 0 60000 65536"/>
                <a:gd name="T18" fmla="*/ 0 60000 65536"/>
                <a:gd name="T19" fmla="*/ 0 60000 65536"/>
                <a:gd name="T20" fmla="*/ 0 60000 65536"/>
                <a:gd name="T21" fmla="*/ 0 60000 65536"/>
                <a:gd name="T22" fmla="*/ 0 60000 65536"/>
                <a:gd name="T23" fmla="*/ 0 60000 65536"/>
                <a:gd name="T24" fmla="*/ 0 w 1424"/>
                <a:gd name="T25" fmla="*/ 0 h 3237"/>
                <a:gd name="T26" fmla="*/ 1424 w 1424"/>
                <a:gd name="T27" fmla="*/ 3237 h 3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4" h="3237">
                  <a:moveTo>
                    <a:pt x="1076" y="3237"/>
                  </a:moveTo>
                  <a:lnTo>
                    <a:pt x="1076" y="717"/>
                  </a:lnTo>
                  <a:lnTo>
                    <a:pt x="1424" y="717"/>
                  </a:lnTo>
                  <a:lnTo>
                    <a:pt x="717" y="0"/>
                  </a:lnTo>
                  <a:lnTo>
                    <a:pt x="0" y="717"/>
                  </a:lnTo>
                  <a:lnTo>
                    <a:pt x="359" y="717"/>
                  </a:lnTo>
                  <a:lnTo>
                    <a:pt x="359" y="3237"/>
                  </a:lnTo>
                  <a:lnTo>
                    <a:pt x="1076" y="323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84" name="Freeform 246"/>
            <p:cNvSpPr>
              <a:spLocks/>
            </p:cNvSpPr>
            <p:nvPr/>
          </p:nvSpPr>
          <p:spPr bwMode="auto">
            <a:xfrm>
              <a:off x="437" y="2739"/>
              <a:ext cx="121" cy="120"/>
            </a:xfrm>
            <a:custGeom>
              <a:avLst/>
              <a:gdLst>
                <a:gd name="T0" fmla="*/ 506 w 2532"/>
                <a:gd name="T1" fmla="*/ 2544 h 2544"/>
                <a:gd name="T2" fmla="*/ 2289 w 2532"/>
                <a:gd name="T3" fmla="*/ 761 h 2544"/>
                <a:gd name="T4" fmla="*/ 2525 w 2532"/>
                <a:gd name="T5" fmla="*/ 1008 h 2544"/>
                <a:gd name="T6" fmla="*/ 2532 w 2532"/>
                <a:gd name="T7" fmla="*/ 0 h 2544"/>
                <a:gd name="T8" fmla="*/ 1528 w 2532"/>
                <a:gd name="T9" fmla="*/ 0 h 2544"/>
                <a:gd name="T10" fmla="*/ 1782 w 2532"/>
                <a:gd name="T11" fmla="*/ 254 h 2544"/>
                <a:gd name="T12" fmla="*/ 0 w 2532"/>
                <a:gd name="T13" fmla="*/ 2036 h 2544"/>
                <a:gd name="T14" fmla="*/ 506 w 2532"/>
                <a:gd name="T15" fmla="*/ 2544 h 2544"/>
                <a:gd name="T16" fmla="*/ 0 60000 65536"/>
                <a:gd name="T17" fmla="*/ 0 60000 65536"/>
                <a:gd name="T18" fmla="*/ 0 60000 65536"/>
                <a:gd name="T19" fmla="*/ 0 60000 65536"/>
                <a:gd name="T20" fmla="*/ 0 60000 65536"/>
                <a:gd name="T21" fmla="*/ 0 60000 65536"/>
                <a:gd name="T22" fmla="*/ 0 60000 65536"/>
                <a:gd name="T23" fmla="*/ 0 60000 65536"/>
                <a:gd name="T24" fmla="*/ 0 w 2532"/>
                <a:gd name="T25" fmla="*/ 0 h 2544"/>
                <a:gd name="T26" fmla="*/ 2532 w 2532"/>
                <a:gd name="T27" fmla="*/ 2544 h 2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2" h="2544">
                  <a:moveTo>
                    <a:pt x="506" y="2544"/>
                  </a:moveTo>
                  <a:lnTo>
                    <a:pt x="2289" y="761"/>
                  </a:lnTo>
                  <a:lnTo>
                    <a:pt x="2525" y="1008"/>
                  </a:lnTo>
                  <a:lnTo>
                    <a:pt x="2532" y="0"/>
                  </a:lnTo>
                  <a:lnTo>
                    <a:pt x="1528" y="0"/>
                  </a:lnTo>
                  <a:lnTo>
                    <a:pt x="1782" y="254"/>
                  </a:lnTo>
                  <a:lnTo>
                    <a:pt x="0" y="2036"/>
                  </a:lnTo>
                  <a:lnTo>
                    <a:pt x="506" y="2544"/>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85" name="Freeform 247"/>
            <p:cNvSpPr>
              <a:spLocks/>
            </p:cNvSpPr>
            <p:nvPr/>
          </p:nvSpPr>
          <p:spPr bwMode="auto">
            <a:xfrm>
              <a:off x="461" y="2842"/>
              <a:ext cx="156" cy="69"/>
            </a:xfrm>
            <a:custGeom>
              <a:avLst/>
              <a:gdLst>
                <a:gd name="T0" fmla="*/ 0 w 3239"/>
                <a:gd name="T1" fmla="*/ 1077 h 1425"/>
                <a:gd name="T2" fmla="*/ 2521 w 3239"/>
                <a:gd name="T3" fmla="*/ 1077 h 1425"/>
                <a:gd name="T4" fmla="*/ 2521 w 3239"/>
                <a:gd name="T5" fmla="*/ 1425 h 1425"/>
                <a:gd name="T6" fmla="*/ 3239 w 3239"/>
                <a:gd name="T7" fmla="*/ 717 h 1425"/>
                <a:gd name="T8" fmla="*/ 2521 w 3239"/>
                <a:gd name="T9" fmla="*/ 0 h 1425"/>
                <a:gd name="T10" fmla="*/ 2521 w 3239"/>
                <a:gd name="T11" fmla="*/ 359 h 1425"/>
                <a:gd name="T12" fmla="*/ 0 w 3239"/>
                <a:gd name="T13" fmla="*/ 359 h 1425"/>
                <a:gd name="T14" fmla="*/ 0 w 3239"/>
                <a:gd name="T15" fmla="*/ 1077 h 1425"/>
                <a:gd name="T16" fmla="*/ 0 60000 65536"/>
                <a:gd name="T17" fmla="*/ 0 60000 65536"/>
                <a:gd name="T18" fmla="*/ 0 60000 65536"/>
                <a:gd name="T19" fmla="*/ 0 60000 65536"/>
                <a:gd name="T20" fmla="*/ 0 60000 65536"/>
                <a:gd name="T21" fmla="*/ 0 60000 65536"/>
                <a:gd name="T22" fmla="*/ 0 60000 65536"/>
                <a:gd name="T23" fmla="*/ 0 60000 65536"/>
                <a:gd name="T24" fmla="*/ 0 w 3239"/>
                <a:gd name="T25" fmla="*/ 0 h 1425"/>
                <a:gd name="T26" fmla="*/ 3239 w 3239"/>
                <a:gd name="T27" fmla="*/ 1425 h 14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9" h="1425">
                  <a:moveTo>
                    <a:pt x="0" y="1077"/>
                  </a:moveTo>
                  <a:lnTo>
                    <a:pt x="2521" y="1077"/>
                  </a:lnTo>
                  <a:lnTo>
                    <a:pt x="2521" y="1425"/>
                  </a:lnTo>
                  <a:lnTo>
                    <a:pt x="3239" y="717"/>
                  </a:lnTo>
                  <a:lnTo>
                    <a:pt x="2521" y="0"/>
                  </a:lnTo>
                  <a:lnTo>
                    <a:pt x="2521" y="359"/>
                  </a:lnTo>
                  <a:lnTo>
                    <a:pt x="0" y="359"/>
                  </a:lnTo>
                  <a:lnTo>
                    <a:pt x="0" y="107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86" name="Freeform 248"/>
            <p:cNvSpPr>
              <a:spLocks/>
            </p:cNvSpPr>
            <p:nvPr/>
          </p:nvSpPr>
          <p:spPr bwMode="auto">
            <a:xfrm>
              <a:off x="437" y="2893"/>
              <a:ext cx="121" cy="120"/>
            </a:xfrm>
            <a:custGeom>
              <a:avLst/>
              <a:gdLst>
                <a:gd name="T0" fmla="*/ 0 w 2544"/>
                <a:gd name="T1" fmla="*/ 507 h 2525"/>
                <a:gd name="T2" fmla="*/ 1783 w 2544"/>
                <a:gd name="T3" fmla="*/ 2289 h 2525"/>
                <a:gd name="T4" fmla="*/ 1537 w 2544"/>
                <a:gd name="T5" fmla="*/ 2525 h 2525"/>
                <a:gd name="T6" fmla="*/ 2544 w 2544"/>
                <a:gd name="T7" fmla="*/ 2511 h 2525"/>
                <a:gd name="T8" fmla="*/ 2544 w 2544"/>
                <a:gd name="T9" fmla="*/ 1528 h 2525"/>
                <a:gd name="T10" fmla="*/ 2289 w 2544"/>
                <a:gd name="T11" fmla="*/ 1782 h 2525"/>
                <a:gd name="T12" fmla="*/ 507 w 2544"/>
                <a:gd name="T13" fmla="*/ 0 h 2525"/>
                <a:gd name="T14" fmla="*/ 0 w 2544"/>
                <a:gd name="T15" fmla="*/ 507 h 2525"/>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2525"/>
                <a:gd name="T26" fmla="*/ 2544 w 2544"/>
                <a:gd name="T27" fmla="*/ 2525 h 2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2525">
                  <a:moveTo>
                    <a:pt x="0" y="507"/>
                  </a:moveTo>
                  <a:lnTo>
                    <a:pt x="1783" y="2289"/>
                  </a:lnTo>
                  <a:lnTo>
                    <a:pt x="1537" y="2525"/>
                  </a:lnTo>
                  <a:lnTo>
                    <a:pt x="2544" y="2511"/>
                  </a:lnTo>
                  <a:lnTo>
                    <a:pt x="2544" y="1528"/>
                  </a:lnTo>
                  <a:lnTo>
                    <a:pt x="2289" y="1782"/>
                  </a:lnTo>
                  <a:lnTo>
                    <a:pt x="507" y="0"/>
                  </a:lnTo>
                  <a:lnTo>
                    <a:pt x="0" y="507"/>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87" name="Freeform 249"/>
            <p:cNvSpPr>
              <a:spLocks/>
            </p:cNvSpPr>
            <p:nvPr/>
          </p:nvSpPr>
          <p:spPr bwMode="auto">
            <a:xfrm>
              <a:off x="388" y="2919"/>
              <a:ext cx="67" cy="154"/>
            </a:xfrm>
            <a:custGeom>
              <a:avLst/>
              <a:gdLst>
                <a:gd name="T0" fmla="*/ 348 w 1423"/>
                <a:gd name="T1" fmla="*/ 0 h 3238"/>
                <a:gd name="T2" fmla="*/ 348 w 1423"/>
                <a:gd name="T3" fmla="*/ 2521 h 3238"/>
                <a:gd name="T4" fmla="*/ 0 w 1423"/>
                <a:gd name="T5" fmla="*/ 2521 h 3238"/>
                <a:gd name="T6" fmla="*/ 706 w 1423"/>
                <a:gd name="T7" fmla="*/ 3238 h 3238"/>
                <a:gd name="T8" fmla="*/ 1423 w 1423"/>
                <a:gd name="T9" fmla="*/ 2521 h 3238"/>
                <a:gd name="T10" fmla="*/ 1065 w 1423"/>
                <a:gd name="T11" fmla="*/ 2521 h 3238"/>
                <a:gd name="T12" fmla="*/ 1065 w 1423"/>
                <a:gd name="T13" fmla="*/ 0 h 3238"/>
                <a:gd name="T14" fmla="*/ 348 w 1423"/>
                <a:gd name="T15" fmla="*/ 0 h 3238"/>
                <a:gd name="T16" fmla="*/ 0 60000 65536"/>
                <a:gd name="T17" fmla="*/ 0 60000 65536"/>
                <a:gd name="T18" fmla="*/ 0 60000 65536"/>
                <a:gd name="T19" fmla="*/ 0 60000 65536"/>
                <a:gd name="T20" fmla="*/ 0 60000 65536"/>
                <a:gd name="T21" fmla="*/ 0 60000 65536"/>
                <a:gd name="T22" fmla="*/ 0 60000 65536"/>
                <a:gd name="T23" fmla="*/ 0 60000 65536"/>
                <a:gd name="T24" fmla="*/ 0 w 1423"/>
                <a:gd name="T25" fmla="*/ 0 h 3238"/>
                <a:gd name="T26" fmla="*/ 1423 w 1423"/>
                <a:gd name="T27" fmla="*/ 3238 h 3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3" h="3238">
                  <a:moveTo>
                    <a:pt x="348" y="0"/>
                  </a:moveTo>
                  <a:lnTo>
                    <a:pt x="348" y="2521"/>
                  </a:lnTo>
                  <a:lnTo>
                    <a:pt x="0" y="2521"/>
                  </a:lnTo>
                  <a:lnTo>
                    <a:pt x="706" y="3238"/>
                  </a:lnTo>
                  <a:lnTo>
                    <a:pt x="1423" y="2521"/>
                  </a:lnTo>
                  <a:lnTo>
                    <a:pt x="1065" y="2521"/>
                  </a:lnTo>
                  <a:lnTo>
                    <a:pt x="1065" y="0"/>
                  </a:lnTo>
                  <a:lnTo>
                    <a:pt x="348"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88" name="Freeform 250"/>
            <p:cNvSpPr>
              <a:spLocks/>
            </p:cNvSpPr>
            <p:nvPr/>
          </p:nvSpPr>
          <p:spPr bwMode="auto">
            <a:xfrm>
              <a:off x="284" y="2893"/>
              <a:ext cx="121" cy="123"/>
            </a:xfrm>
            <a:custGeom>
              <a:avLst/>
              <a:gdLst>
                <a:gd name="T0" fmla="*/ 2030 w 2536"/>
                <a:gd name="T1" fmla="*/ 0 h 2542"/>
                <a:gd name="T2" fmla="*/ 246 w 2536"/>
                <a:gd name="T3" fmla="*/ 1782 h 2542"/>
                <a:gd name="T4" fmla="*/ 0 w 2536"/>
                <a:gd name="T5" fmla="*/ 1536 h 2542"/>
                <a:gd name="T6" fmla="*/ 3 w 2536"/>
                <a:gd name="T7" fmla="*/ 2542 h 2542"/>
                <a:gd name="T8" fmla="*/ 1007 w 2536"/>
                <a:gd name="T9" fmla="*/ 2542 h 2542"/>
                <a:gd name="T10" fmla="*/ 754 w 2536"/>
                <a:gd name="T11" fmla="*/ 2289 h 2542"/>
                <a:gd name="T12" fmla="*/ 2536 w 2536"/>
                <a:gd name="T13" fmla="*/ 506 h 2542"/>
                <a:gd name="T14" fmla="*/ 2030 w 2536"/>
                <a:gd name="T15" fmla="*/ 0 h 2542"/>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2542"/>
                <a:gd name="T26" fmla="*/ 2536 w 2536"/>
                <a:gd name="T27" fmla="*/ 2542 h 25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2542">
                  <a:moveTo>
                    <a:pt x="2030" y="0"/>
                  </a:moveTo>
                  <a:lnTo>
                    <a:pt x="246" y="1782"/>
                  </a:lnTo>
                  <a:lnTo>
                    <a:pt x="0" y="1536"/>
                  </a:lnTo>
                  <a:lnTo>
                    <a:pt x="3" y="2542"/>
                  </a:lnTo>
                  <a:lnTo>
                    <a:pt x="1007" y="2542"/>
                  </a:lnTo>
                  <a:lnTo>
                    <a:pt x="754" y="2289"/>
                  </a:lnTo>
                  <a:lnTo>
                    <a:pt x="2536" y="506"/>
                  </a:lnTo>
                  <a:lnTo>
                    <a:pt x="2030" y="0"/>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89" name="Freeform 251"/>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close/>
                </a:path>
              </a:pathLst>
            </a:custGeom>
            <a:solidFill>
              <a:srgbClr val="1F1A17"/>
            </a:solidFill>
            <a:ln w="9525">
              <a:noFill/>
              <a:round/>
              <a:headEnd/>
              <a:tailEnd/>
            </a:ln>
          </p:spPr>
          <p:txBody>
            <a:bodyPr/>
            <a:lstStyle/>
            <a:p>
              <a:pPr algn="ctr">
                <a:defRPr/>
              </a:pPr>
              <a:endParaRPr lang="en-ZA" dirty="0">
                <a:latin typeface="+mn-lt"/>
                <a:cs typeface="+mn-cs"/>
              </a:endParaRPr>
            </a:p>
          </p:txBody>
        </p:sp>
        <p:sp>
          <p:nvSpPr>
            <p:cNvPr id="290" name="Freeform 252"/>
            <p:cNvSpPr>
              <a:spLocks/>
            </p:cNvSpPr>
            <p:nvPr/>
          </p:nvSpPr>
          <p:spPr bwMode="auto">
            <a:xfrm>
              <a:off x="351" y="2814"/>
              <a:ext cx="134" cy="131"/>
            </a:xfrm>
            <a:custGeom>
              <a:avLst/>
              <a:gdLst>
                <a:gd name="T0" fmla="*/ 2777 w 2785"/>
                <a:gd name="T1" fmla="*/ 1534 h 2783"/>
                <a:gd name="T2" fmla="*/ 2741 w 2785"/>
                <a:gd name="T3" fmla="*/ 1739 h 2783"/>
                <a:gd name="T4" fmla="*/ 2675 w 2785"/>
                <a:gd name="T5" fmla="*/ 1933 h 2783"/>
                <a:gd name="T6" fmla="*/ 2583 w 2785"/>
                <a:gd name="T7" fmla="*/ 2113 h 2783"/>
                <a:gd name="T8" fmla="*/ 2467 w 2785"/>
                <a:gd name="T9" fmla="*/ 2277 h 2783"/>
                <a:gd name="T10" fmla="*/ 2328 w 2785"/>
                <a:gd name="T11" fmla="*/ 2422 h 2783"/>
                <a:gd name="T12" fmla="*/ 2171 w 2785"/>
                <a:gd name="T13" fmla="*/ 2546 h 2783"/>
                <a:gd name="T14" fmla="*/ 1996 w 2785"/>
                <a:gd name="T15" fmla="*/ 2647 h 2783"/>
                <a:gd name="T16" fmla="*/ 1806 w 2785"/>
                <a:gd name="T17" fmla="*/ 2721 h 2783"/>
                <a:gd name="T18" fmla="*/ 1604 w 2785"/>
                <a:gd name="T19" fmla="*/ 2768 h 2783"/>
                <a:gd name="T20" fmla="*/ 1392 w 2785"/>
                <a:gd name="T21" fmla="*/ 2783 h 2783"/>
                <a:gd name="T22" fmla="*/ 1181 w 2785"/>
                <a:gd name="T23" fmla="*/ 2768 h 2783"/>
                <a:gd name="T24" fmla="*/ 978 w 2785"/>
                <a:gd name="T25" fmla="*/ 2721 h 2783"/>
                <a:gd name="T26" fmla="*/ 789 w 2785"/>
                <a:gd name="T27" fmla="*/ 2647 h 2783"/>
                <a:gd name="T28" fmla="*/ 614 w 2785"/>
                <a:gd name="T29" fmla="*/ 2546 h 2783"/>
                <a:gd name="T30" fmla="*/ 456 w 2785"/>
                <a:gd name="T31" fmla="*/ 2422 h 2783"/>
                <a:gd name="T32" fmla="*/ 318 w 2785"/>
                <a:gd name="T33" fmla="*/ 2277 h 2783"/>
                <a:gd name="T34" fmla="*/ 202 w 2785"/>
                <a:gd name="T35" fmla="*/ 2113 h 2783"/>
                <a:gd name="T36" fmla="*/ 109 w 2785"/>
                <a:gd name="T37" fmla="*/ 1933 h 2783"/>
                <a:gd name="T38" fmla="*/ 44 w 2785"/>
                <a:gd name="T39" fmla="*/ 1739 h 2783"/>
                <a:gd name="T40" fmla="*/ 7 w 2785"/>
                <a:gd name="T41" fmla="*/ 1534 h 2783"/>
                <a:gd name="T42" fmla="*/ 2 w 2785"/>
                <a:gd name="T43" fmla="*/ 1320 h 2783"/>
                <a:gd name="T44" fmla="*/ 28 w 2785"/>
                <a:gd name="T45" fmla="*/ 1111 h 2783"/>
                <a:gd name="T46" fmla="*/ 84 w 2785"/>
                <a:gd name="T47" fmla="*/ 913 h 2783"/>
                <a:gd name="T48" fmla="*/ 169 w 2785"/>
                <a:gd name="T49" fmla="*/ 728 h 2783"/>
                <a:gd name="T50" fmla="*/ 277 w 2785"/>
                <a:gd name="T51" fmla="*/ 558 h 2783"/>
                <a:gd name="T52" fmla="*/ 408 w 2785"/>
                <a:gd name="T53" fmla="*/ 407 h 2783"/>
                <a:gd name="T54" fmla="*/ 559 w 2785"/>
                <a:gd name="T55" fmla="*/ 276 h 2783"/>
                <a:gd name="T56" fmla="*/ 729 w 2785"/>
                <a:gd name="T57" fmla="*/ 168 h 2783"/>
                <a:gd name="T58" fmla="*/ 914 w 2785"/>
                <a:gd name="T59" fmla="*/ 84 h 2783"/>
                <a:gd name="T60" fmla="*/ 1112 w 2785"/>
                <a:gd name="T61" fmla="*/ 28 h 2783"/>
                <a:gd name="T62" fmla="*/ 1320 w 2785"/>
                <a:gd name="T63" fmla="*/ 1 h 2783"/>
                <a:gd name="T64" fmla="*/ 1535 w 2785"/>
                <a:gd name="T65" fmla="*/ 7 h 2783"/>
                <a:gd name="T66" fmla="*/ 1740 w 2785"/>
                <a:gd name="T67" fmla="*/ 44 h 2783"/>
                <a:gd name="T68" fmla="*/ 1934 w 2785"/>
                <a:gd name="T69" fmla="*/ 109 h 2783"/>
                <a:gd name="T70" fmla="*/ 2114 w 2785"/>
                <a:gd name="T71" fmla="*/ 201 h 2783"/>
                <a:gd name="T72" fmla="*/ 2278 w 2785"/>
                <a:gd name="T73" fmla="*/ 318 h 2783"/>
                <a:gd name="T74" fmla="*/ 2423 w 2785"/>
                <a:gd name="T75" fmla="*/ 456 h 2783"/>
                <a:gd name="T76" fmla="*/ 2547 w 2785"/>
                <a:gd name="T77" fmla="*/ 614 h 2783"/>
                <a:gd name="T78" fmla="*/ 2647 w 2785"/>
                <a:gd name="T79" fmla="*/ 789 h 2783"/>
                <a:gd name="T80" fmla="*/ 2722 w 2785"/>
                <a:gd name="T81" fmla="*/ 977 h 2783"/>
                <a:gd name="T82" fmla="*/ 2769 w 2785"/>
                <a:gd name="T83" fmla="*/ 1180 h 2783"/>
                <a:gd name="T84" fmla="*/ 2785 w 2785"/>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3"/>
                <a:gd name="T131" fmla="*/ 2785 w 2785"/>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3">
                  <a:moveTo>
                    <a:pt x="2785" y="1391"/>
                  </a:moveTo>
                  <a:lnTo>
                    <a:pt x="2782" y="1463"/>
                  </a:lnTo>
                  <a:lnTo>
                    <a:pt x="2777" y="1534"/>
                  </a:lnTo>
                  <a:lnTo>
                    <a:pt x="2769" y="1604"/>
                  </a:lnTo>
                  <a:lnTo>
                    <a:pt x="2756" y="1672"/>
                  </a:lnTo>
                  <a:lnTo>
                    <a:pt x="2741" y="1739"/>
                  </a:lnTo>
                  <a:lnTo>
                    <a:pt x="2722" y="1806"/>
                  </a:lnTo>
                  <a:lnTo>
                    <a:pt x="2700" y="1870"/>
                  </a:lnTo>
                  <a:lnTo>
                    <a:pt x="2675" y="1933"/>
                  </a:lnTo>
                  <a:lnTo>
                    <a:pt x="2647" y="1996"/>
                  </a:lnTo>
                  <a:lnTo>
                    <a:pt x="2617" y="2055"/>
                  </a:lnTo>
                  <a:lnTo>
                    <a:pt x="2583" y="2113"/>
                  </a:lnTo>
                  <a:lnTo>
                    <a:pt x="2547" y="2170"/>
                  </a:lnTo>
                  <a:lnTo>
                    <a:pt x="2508" y="2225"/>
                  </a:lnTo>
                  <a:lnTo>
                    <a:pt x="2467" y="2277"/>
                  </a:lnTo>
                  <a:lnTo>
                    <a:pt x="2423" y="2328"/>
                  </a:lnTo>
                  <a:lnTo>
                    <a:pt x="2377" y="2376"/>
                  </a:lnTo>
                  <a:lnTo>
                    <a:pt x="2328" y="2422"/>
                  </a:lnTo>
                  <a:lnTo>
                    <a:pt x="2278" y="2466"/>
                  </a:lnTo>
                  <a:lnTo>
                    <a:pt x="2225" y="2507"/>
                  </a:lnTo>
                  <a:lnTo>
                    <a:pt x="2171" y="2546"/>
                  </a:lnTo>
                  <a:lnTo>
                    <a:pt x="2114" y="2582"/>
                  </a:lnTo>
                  <a:lnTo>
                    <a:pt x="2056" y="2616"/>
                  </a:lnTo>
                  <a:lnTo>
                    <a:pt x="1996" y="2647"/>
                  </a:lnTo>
                  <a:lnTo>
                    <a:pt x="1934" y="2674"/>
                  </a:lnTo>
                  <a:lnTo>
                    <a:pt x="1871" y="2699"/>
                  </a:lnTo>
                  <a:lnTo>
                    <a:pt x="1806" y="2721"/>
                  </a:lnTo>
                  <a:lnTo>
                    <a:pt x="1740" y="2740"/>
                  </a:lnTo>
                  <a:lnTo>
                    <a:pt x="1673" y="2755"/>
                  </a:lnTo>
                  <a:lnTo>
                    <a:pt x="1604" y="2768"/>
                  </a:lnTo>
                  <a:lnTo>
                    <a:pt x="1535" y="2776"/>
                  </a:lnTo>
                  <a:lnTo>
                    <a:pt x="1464" y="2782"/>
                  </a:lnTo>
                  <a:lnTo>
                    <a:pt x="1392" y="2783"/>
                  </a:lnTo>
                  <a:lnTo>
                    <a:pt x="1320" y="2782"/>
                  </a:lnTo>
                  <a:lnTo>
                    <a:pt x="1250" y="2776"/>
                  </a:lnTo>
                  <a:lnTo>
                    <a:pt x="1181" y="2768"/>
                  </a:lnTo>
                  <a:lnTo>
                    <a:pt x="1112" y="2755"/>
                  </a:lnTo>
                  <a:lnTo>
                    <a:pt x="1044" y="2740"/>
                  </a:lnTo>
                  <a:lnTo>
                    <a:pt x="978" y="2721"/>
                  </a:lnTo>
                  <a:lnTo>
                    <a:pt x="914" y="2699"/>
                  </a:lnTo>
                  <a:lnTo>
                    <a:pt x="850" y="2674"/>
                  </a:lnTo>
                  <a:lnTo>
                    <a:pt x="789" y="2647"/>
                  </a:lnTo>
                  <a:lnTo>
                    <a:pt x="729" y="2616"/>
                  </a:lnTo>
                  <a:lnTo>
                    <a:pt x="671" y="2582"/>
                  </a:lnTo>
                  <a:lnTo>
                    <a:pt x="614" y="2546"/>
                  </a:lnTo>
                  <a:lnTo>
                    <a:pt x="559" y="2507"/>
                  </a:lnTo>
                  <a:lnTo>
                    <a:pt x="507" y="2466"/>
                  </a:lnTo>
                  <a:lnTo>
                    <a:pt x="456" y="2422"/>
                  </a:lnTo>
                  <a:lnTo>
                    <a:pt x="408" y="2376"/>
                  </a:lnTo>
                  <a:lnTo>
                    <a:pt x="361" y="2328"/>
                  </a:lnTo>
                  <a:lnTo>
                    <a:pt x="318" y="2277"/>
                  </a:lnTo>
                  <a:lnTo>
                    <a:pt x="277" y="2225"/>
                  </a:lnTo>
                  <a:lnTo>
                    <a:pt x="237" y="2170"/>
                  </a:lnTo>
                  <a:lnTo>
                    <a:pt x="202" y="2113"/>
                  </a:lnTo>
                  <a:lnTo>
                    <a:pt x="169" y="2055"/>
                  </a:lnTo>
                  <a:lnTo>
                    <a:pt x="137" y="1996"/>
                  </a:lnTo>
                  <a:lnTo>
                    <a:pt x="109" y="1933"/>
                  </a:lnTo>
                  <a:lnTo>
                    <a:pt x="84" y="1870"/>
                  </a:lnTo>
                  <a:lnTo>
                    <a:pt x="62" y="1806"/>
                  </a:lnTo>
                  <a:lnTo>
                    <a:pt x="44" y="1739"/>
                  </a:lnTo>
                  <a:lnTo>
                    <a:pt x="28" y="1672"/>
                  </a:lnTo>
                  <a:lnTo>
                    <a:pt x="16" y="1604"/>
                  </a:lnTo>
                  <a:lnTo>
                    <a:pt x="7" y="1534"/>
                  </a:lnTo>
                  <a:lnTo>
                    <a:pt x="2" y="1463"/>
                  </a:lnTo>
                  <a:lnTo>
                    <a:pt x="0" y="1391"/>
                  </a:lnTo>
                  <a:lnTo>
                    <a:pt x="2" y="1320"/>
                  </a:lnTo>
                  <a:lnTo>
                    <a:pt x="7" y="1249"/>
                  </a:lnTo>
                  <a:lnTo>
                    <a:pt x="16" y="1180"/>
                  </a:lnTo>
                  <a:lnTo>
                    <a:pt x="28" y="1111"/>
                  </a:lnTo>
                  <a:lnTo>
                    <a:pt x="44" y="1044"/>
                  </a:lnTo>
                  <a:lnTo>
                    <a:pt x="62" y="977"/>
                  </a:lnTo>
                  <a:lnTo>
                    <a:pt x="84" y="913"/>
                  </a:lnTo>
                  <a:lnTo>
                    <a:pt x="109" y="850"/>
                  </a:lnTo>
                  <a:lnTo>
                    <a:pt x="137" y="789"/>
                  </a:lnTo>
                  <a:lnTo>
                    <a:pt x="169" y="728"/>
                  </a:lnTo>
                  <a:lnTo>
                    <a:pt x="202" y="670"/>
                  </a:lnTo>
                  <a:lnTo>
                    <a:pt x="237" y="614"/>
                  </a:lnTo>
                  <a:lnTo>
                    <a:pt x="277" y="558"/>
                  </a:lnTo>
                  <a:lnTo>
                    <a:pt x="318" y="506"/>
                  </a:lnTo>
                  <a:lnTo>
                    <a:pt x="361" y="456"/>
                  </a:lnTo>
                  <a:lnTo>
                    <a:pt x="408" y="407"/>
                  </a:lnTo>
                  <a:lnTo>
                    <a:pt x="456" y="361"/>
                  </a:lnTo>
                  <a:lnTo>
                    <a:pt x="507" y="318"/>
                  </a:lnTo>
                  <a:lnTo>
                    <a:pt x="559" y="276"/>
                  </a:lnTo>
                  <a:lnTo>
                    <a:pt x="614" y="237"/>
                  </a:lnTo>
                  <a:lnTo>
                    <a:pt x="671" y="201"/>
                  </a:lnTo>
                  <a:lnTo>
                    <a:pt x="729" y="168"/>
                  </a:lnTo>
                  <a:lnTo>
                    <a:pt x="789" y="137"/>
                  </a:lnTo>
                  <a:lnTo>
                    <a:pt x="850" y="109"/>
                  </a:lnTo>
                  <a:lnTo>
                    <a:pt x="914" y="84"/>
                  </a:lnTo>
                  <a:lnTo>
                    <a:pt x="978" y="62"/>
                  </a:lnTo>
                  <a:lnTo>
                    <a:pt x="1044" y="44"/>
                  </a:lnTo>
                  <a:lnTo>
                    <a:pt x="1112" y="28"/>
                  </a:lnTo>
                  <a:lnTo>
                    <a:pt x="1181" y="15"/>
                  </a:lnTo>
                  <a:lnTo>
                    <a:pt x="1250" y="7"/>
                  </a:lnTo>
                  <a:lnTo>
                    <a:pt x="1320" y="1"/>
                  </a:lnTo>
                  <a:lnTo>
                    <a:pt x="1392" y="0"/>
                  </a:lnTo>
                  <a:lnTo>
                    <a:pt x="1464" y="1"/>
                  </a:lnTo>
                  <a:lnTo>
                    <a:pt x="1535" y="7"/>
                  </a:lnTo>
                  <a:lnTo>
                    <a:pt x="1604" y="15"/>
                  </a:lnTo>
                  <a:lnTo>
                    <a:pt x="1673" y="28"/>
                  </a:lnTo>
                  <a:lnTo>
                    <a:pt x="1740" y="44"/>
                  </a:lnTo>
                  <a:lnTo>
                    <a:pt x="1806" y="62"/>
                  </a:lnTo>
                  <a:lnTo>
                    <a:pt x="1871" y="84"/>
                  </a:lnTo>
                  <a:lnTo>
                    <a:pt x="1934" y="109"/>
                  </a:lnTo>
                  <a:lnTo>
                    <a:pt x="1996" y="137"/>
                  </a:lnTo>
                  <a:lnTo>
                    <a:pt x="2056" y="168"/>
                  </a:lnTo>
                  <a:lnTo>
                    <a:pt x="2114" y="201"/>
                  </a:lnTo>
                  <a:lnTo>
                    <a:pt x="2171" y="237"/>
                  </a:lnTo>
                  <a:lnTo>
                    <a:pt x="2225" y="276"/>
                  </a:lnTo>
                  <a:lnTo>
                    <a:pt x="2278" y="318"/>
                  </a:lnTo>
                  <a:lnTo>
                    <a:pt x="2328" y="361"/>
                  </a:lnTo>
                  <a:lnTo>
                    <a:pt x="2377" y="407"/>
                  </a:lnTo>
                  <a:lnTo>
                    <a:pt x="2423" y="456"/>
                  </a:lnTo>
                  <a:lnTo>
                    <a:pt x="2467" y="506"/>
                  </a:lnTo>
                  <a:lnTo>
                    <a:pt x="2508" y="558"/>
                  </a:lnTo>
                  <a:lnTo>
                    <a:pt x="2547" y="614"/>
                  </a:lnTo>
                  <a:lnTo>
                    <a:pt x="2583" y="670"/>
                  </a:lnTo>
                  <a:lnTo>
                    <a:pt x="2617" y="728"/>
                  </a:lnTo>
                  <a:lnTo>
                    <a:pt x="2647" y="789"/>
                  </a:lnTo>
                  <a:lnTo>
                    <a:pt x="2675" y="850"/>
                  </a:lnTo>
                  <a:lnTo>
                    <a:pt x="2700" y="913"/>
                  </a:lnTo>
                  <a:lnTo>
                    <a:pt x="2722" y="977"/>
                  </a:lnTo>
                  <a:lnTo>
                    <a:pt x="2741" y="1044"/>
                  </a:lnTo>
                  <a:lnTo>
                    <a:pt x="2756" y="1111"/>
                  </a:lnTo>
                  <a:lnTo>
                    <a:pt x="2769" y="1180"/>
                  </a:lnTo>
                  <a:lnTo>
                    <a:pt x="2777" y="1249"/>
                  </a:lnTo>
                  <a:lnTo>
                    <a:pt x="2782" y="1320"/>
                  </a:lnTo>
                  <a:lnTo>
                    <a:pt x="2785" y="1391"/>
                  </a:lnTo>
                </a:path>
              </a:pathLst>
            </a:custGeom>
            <a:noFill/>
            <a:ln w="1588">
              <a:solidFill>
                <a:srgbClr val="9B322C"/>
              </a:solidFill>
              <a:round/>
              <a:headEnd/>
              <a:tailEnd/>
            </a:ln>
          </p:spPr>
          <p:txBody>
            <a:bodyPr/>
            <a:lstStyle/>
            <a:p>
              <a:pPr algn="ctr">
                <a:defRPr/>
              </a:pPr>
              <a:endParaRPr lang="en-ZA" dirty="0">
                <a:latin typeface="+mn-lt"/>
                <a:cs typeface="+mn-cs"/>
              </a:endParaRPr>
            </a:p>
          </p:txBody>
        </p:sp>
        <p:sp>
          <p:nvSpPr>
            <p:cNvPr id="291" name="Freeform 253"/>
            <p:cNvSpPr>
              <a:spLocks/>
            </p:cNvSpPr>
            <p:nvPr/>
          </p:nvSpPr>
          <p:spPr bwMode="auto">
            <a:xfrm>
              <a:off x="359" y="2821"/>
              <a:ext cx="134" cy="131"/>
            </a:xfrm>
            <a:custGeom>
              <a:avLst/>
              <a:gdLst>
                <a:gd name="T0" fmla="*/ 2777 w 2784"/>
                <a:gd name="T1" fmla="*/ 1534 h 2783"/>
                <a:gd name="T2" fmla="*/ 2741 w 2784"/>
                <a:gd name="T3" fmla="*/ 1739 h 2783"/>
                <a:gd name="T4" fmla="*/ 2675 w 2784"/>
                <a:gd name="T5" fmla="*/ 1933 h 2783"/>
                <a:gd name="T6" fmla="*/ 2582 w 2784"/>
                <a:gd name="T7" fmla="*/ 2113 h 2783"/>
                <a:gd name="T8" fmla="*/ 2467 w 2784"/>
                <a:gd name="T9" fmla="*/ 2277 h 2783"/>
                <a:gd name="T10" fmla="*/ 2328 w 2784"/>
                <a:gd name="T11" fmla="*/ 2422 h 2783"/>
                <a:gd name="T12" fmla="*/ 2171 w 2784"/>
                <a:gd name="T13" fmla="*/ 2546 h 2783"/>
                <a:gd name="T14" fmla="*/ 1995 w 2784"/>
                <a:gd name="T15" fmla="*/ 2647 h 2783"/>
                <a:gd name="T16" fmla="*/ 1806 w 2784"/>
                <a:gd name="T17" fmla="*/ 2721 h 2783"/>
                <a:gd name="T18" fmla="*/ 1604 w 2784"/>
                <a:gd name="T19" fmla="*/ 2768 h 2783"/>
                <a:gd name="T20" fmla="*/ 1392 w 2784"/>
                <a:gd name="T21" fmla="*/ 2783 h 2783"/>
                <a:gd name="T22" fmla="*/ 1180 w 2784"/>
                <a:gd name="T23" fmla="*/ 2768 h 2783"/>
                <a:gd name="T24" fmla="*/ 978 w 2784"/>
                <a:gd name="T25" fmla="*/ 2721 h 2783"/>
                <a:gd name="T26" fmla="*/ 789 w 2784"/>
                <a:gd name="T27" fmla="*/ 2647 h 2783"/>
                <a:gd name="T28" fmla="*/ 613 w 2784"/>
                <a:gd name="T29" fmla="*/ 2546 h 2783"/>
                <a:gd name="T30" fmla="*/ 456 w 2784"/>
                <a:gd name="T31" fmla="*/ 2422 h 2783"/>
                <a:gd name="T32" fmla="*/ 318 w 2784"/>
                <a:gd name="T33" fmla="*/ 2277 h 2783"/>
                <a:gd name="T34" fmla="*/ 202 w 2784"/>
                <a:gd name="T35" fmla="*/ 2113 h 2783"/>
                <a:gd name="T36" fmla="*/ 109 w 2784"/>
                <a:gd name="T37" fmla="*/ 1933 h 2783"/>
                <a:gd name="T38" fmla="*/ 43 w 2784"/>
                <a:gd name="T39" fmla="*/ 1739 h 2783"/>
                <a:gd name="T40" fmla="*/ 7 w 2784"/>
                <a:gd name="T41" fmla="*/ 1534 h 2783"/>
                <a:gd name="T42" fmla="*/ 2 w 2784"/>
                <a:gd name="T43" fmla="*/ 1320 h 2783"/>
                <a:gd name="T44" fmla="*/ 28 w 2784"/>
                <a:gd name="T45" fmla="*/ 1111 h 2783"/>
                <a:gd name="T46" fmla="*/ 84 w 2784"/>
                <a:gd name="T47" fmla="*/ 913 h 2783"/>
                <a:gd name="T48" fmla="*/ 167 w 2784"/>
                <a:gd name="T49" fmla="*/ 728 h 2783"/>
                <a:gd name="T50" fmla="*/ 277 w 2784"/>
                <a:gd name="T51" fmla="*/ 558 h 2783"/>
                <a:gd name="T52" fmla="*/ 408 w 2784"/>
                <a:gd name="T53" fmla="*/ 407 h 2783"/>
                <a:gd name="T54" fmla="*/ 559 w 2784"/>
                <a:gd name="T55" fmla="*/ 276 h 2783"/>
                <a:gd name="T56" fmla="*/ 728 w 2784"/>
                <a:gd name="T57" fmla="*/ 167 h 2783"/>
                <a:gd name="T58" fmla="*/ 914 w 2784"/>
                <a:gd name="T59" fmla="*/ 84 h 2783"/>
                <a:gd name="T60" fmla="*/ 1112 w 2784"/>
                <a:gd name="T61" fmla="*/ 28 h 2783"/>
                <a:gd name="T62" fmla="*/ 1320 w 2784"/>
                <a:gd name="T63" fmla="*/ 1 h 2783"/>
                <a:gd name="T64" fmla="*/ 1535 w 2784"/>
                <a:gd name="T65" fmla="*/ 7 h 2783"/>
                <a:gd name="T66" fmla="*/ 1740 w 2784"/>
                <a:gd name="T67" fmla="*/ 43 h 2783"/>
                <a:gd name="T68" fmla="*/ 1934 w 2784"/>
                <a:gd name="T69" fmla="*/ 109 h 2783"/>
                <a:gd name="T70" fmla="*/ 2114 w 2784"/>
                <a:gd name="T71" fmla="*/ 201 h 2783"/>
                <a:gd name="T72" fmla="*/ 2278 w 2784"/>
                <a:gd name="T73" fmla="*/ 318 h 2783"/>
                <a:gd name="T74" fmla="*/ 2423 w 2784"/>
                <a:gd name="T75" fmla="*/ 455 h 2783"/>
                <a:gd name="T76" fmla="*/ 2547 w 2784"/>
                <a:gd name="T77" fmla="*/ 614 h 2783"/>
                <a:gd name="T78" fmla="*/ 2647 w 2784"/>
                <a:gd name="T79" fmla="*/ 789 h 2783"/>
                <a:gd name="T80" fmla="*/ 2722 w 2784"/>
                <a:gd name="T81" fmla="*/ 977 h 2783"/>
                <a:gd name="T82" fmla="*/ 2769 w 2784"/>
                <a:gd name="T83" fmla="*/ 1179 h 2783"/>
                <a:gd name="T84" fmla="*/ 2784 w 2784"/>
                <a:gd name="T85" fmla="*/ 1391 h 2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4"/>
                <a:gd name="T130" fmla="*/ 0 h 2783"/>
                <a:gd name="T131" fmla="*/ 2784 w 2784"/>
                <a:gd name="T132" fmla="*/ 2783 h 2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4" h="2783">
                  <a:moveTo>
                    <a:pt x="2784" y="1391"/>
                  </a:moveTo>
                  <a:lnTo>
                    <a:pt x="2782" y="1463"/>
                  </a:lnTo>
                  <a:lnTo>
                    <a:pt x="2777" y="1534"/>
                  </a:lnTo>
                  <a:lnTo>
                    <a:pt x="2769" y="1604"/>
                  </a:lnTo>
                  <a:lnTo>
                    <a:pt x="2756" y="1672"/>
                  </a:lnTo>
                  <a:lnTo>
                    <a:pt x="2741" y="1739"/>
                  </a:lnTo>
                  <a:lnTo>
                    <a:pt x="2722" y="1806"/>
                  </a:lnTo>
                  <a:lnTo>
                    <a:pt x="2700" y="1870"/>
                  </a:lnTo>
                  <a:lnTo>
                    <a:pt x="2675" y="1933"/>
                  </a:lnTo>
                  <a:lnTo>
                    <a:pt x="2647" y="1994"/>
                  </a:lnTo>
                  <a:lnTo>
                    <a:pt x="2617" y="2055"/>
                  </a:lnTo>
                  <a:lnTo>
                    <a:pt x="2582" y="2113"/>
                  </a:lnTo>
                  <a:lnTo>
                    <a:pt x="2547" y="2169"/>
                  </a:lnTo>
                  <a:lnTo>
                    <a:pt x="2507" y="2225"/>
                  </a:lnTo>
                  <a:lnTo>
                    <a:pt x="2467" y="2277"/>
                  </a:lnTo>
                  <a:lnTo>
                    <a:pt x="2423" y="2328"/>
                  </a:lnTo>
                  <a:lnTo>
                    <a:pt x="2377" y="2376"/>
                  </a:lnTo>
                  <a:lnTo>
                    <a:pt x="2328" y="2422"/>
                  </a:lnTo>
                  <a:lnTo>
                    <a:pt x="2278" y="2465"/>
                  </a:lnTo>
                  <a:lnTo>
                    <a:pt x="2225" y="2507"/>
                  </a:lnTo>
                  <a:lnTo>
                    <a:pt x="2171" y="2546"/>
                  </a:lnTo>
                  <a:lnTo>
                    <a:pt x="2114" y="2582"/>
                  </a:lnTo>
                  <a:lnTo>
                    <a:pt x="2056" y="2615"/>
                  </a:lnTo>
                  <a:lnTo>
                    <a:pt x="1995" y="2647"/>
                  </a:lnTo>
                  <a:lnTo>
                    <a:pt x="1934" y="2674"/>
                  </a:lnTo>
                  <a:lnTo>
                    <a:pt x="1870" y="2699"/>
                  </a:lnTo>
                  <a:lnTo>
                    <a:pt x="1806" y="2721"/>
                  </a:lnTo>
                  <a:lnTo>
                    <a:pt x="1740" y="2739"/>
                  </a:lnTo>
                  <a:lnTo>
                    <a:pt x="1672" y="2755"/>
                  </a:lnTo>
                  <a:lnTo>
                    <a:pt x="1604" y="2768"/>
                  </a:lnTo>
                  <a:lnTo>
                    <a:pt x="1535" y="2777"/>
                  </a:lnTo>
                  <a:lnTo>
                    <a:pt x="1464" y="2782"/>
                  </a:lnTo>
                  <a:lnTo>
                    <a:pt x="1392" y="2783"/>
                  </a:lnTo>
                  <a:lnTo>
                    <a:pt x="1320" y="2782"/>
                  </a:lnTo>
                  <a:lnTo>
                    <a:pt x="1250" y="2777"/>
                  </a:lnTo>
                  <a:lnTo>
                    <a:pt x="1180" y="2768"/>
                  </a:lnTo>
                  <a:lnTo>
                    <a:pt x="1112" y="2755"/>
                  </a:lnTo>
                  <a:lnTo>
                    <a:pt x="1044" y="2739"/>
                  </a:lnTo>
                  <a:lnTo>
                    <a:pt x="978" y="2721"/>
                  </a:lnTo>
                  <a:lnTo>
                    <a:pt x="914" y="2699"/>
                  </a:lnTo>
                  <a:lnTo>
                    <a:pt x="850" y="2674"/>
                  </a:lnTo>
                  <a:lnTo>
                    <a:pt x="789" y="2647"/>
                  </a:lnTo>
                  <a:lnTo>
                    <a:pt x="728" y="2615"/>
                  </a:lnTo>
                  <a:lnTo>
                    <a:pt x="670" y="2582"/>
                  </a:lnTo>
                  <a:lnTo>
                    <a:pt x="613" y="2546"/>
                  </a:lnTo>
                  <a:lnTo>
                    <a:pt x="559" y="2507"/>
                  </a:lnTo>
                  <a:lnTo>
                    <a:pt x="506" y="2465"/>
                  </a:lnTo>
                  <a:lnTo>
                    <a:pt x="456" y="2422"/>
                  </a:lnTo>
                  <a:lnTo>
                    <a:pt x="408" y="2376"/>
                  </a:lnTo>
                  <a:lnTo>
                    <a:pt x="361" y="2328"/>
                  </a:lnTo>
                  <a:lnTo>
                    <a:pt x="318" y="2277"/>
                  </a:lnTo>
                  <a:lnTo>
                    <a:pt x="277" y="2225"/>
                  </a:lnTo>
                  <a:lnTo>
                    <a:pt x="237" y="2169"/>
                  </a:lnTo>
                  <a:lnTo>
                    <a:pt x="202" y="2113"/>
                  </a:lnTo>
                  <a:lnTo>
                    <a:pt x="167" y="2055"/>
                  </a:lnTo>
                  <a:lnTo>
                    <a:pt x="137" y="1994"/>
                  </a:lnTo>
                  <a:lnTo>
                    <a:pt x="109" y="1933"/>
                  </a:lnTo>
                  <a:lnTo>
                    <a:pt x="84" y="1870"/>
                  </a:lnTo>
                  <a:lnTo>
                    <a:pt x="62" y="1806"/>
                  </a:lnTo>
                  <a:lnTo>
                    <a:pt x="43" y="1739"/>
                  </a:lnTo>
                  <a:lnTo>
                    <a:pt x="28" y="1672"/>
                  </a:lnTo>
                  <a:lnTo>
                    <a:pt x="16" y="1604"/>
                  </a:lnTo>
                  <a:lnTo>
                    <a:pt x="7" y="1534"/>
                  </a:lnTo>
                  <a:lnTo>
                    <a:pt x="2" y="1463"/>
                  </a:lnTo>
                  <a:lnTo>
                    <a:pt x="0" y="1391"/>
                  </a:lnTo>
                  <a:lnTo>
                    <a:pt x="2" y="1320"/>
                  </a:lnTo>
                  <a:lnTo>
                    <a:pt x="7" y="1249"/>
                  </a:lnTo>
                  <a:lnTo>
                    <a:pt x="16" y="1179"/>
                  </a:lnTo>
                  <a:lnTo>
                    <a:pt x="28" y="1111"/>
                  </a:lnTo>
                  <a:lnTo>
                    <a:pt x="43" y="1044"/>
                  </a:lnTo>
                  <a:lnTo>
                    <a:pt x="62" y="977"/>
                  </a:lnTo>
                  <a:lnTo>
                    <a:pt x="84" y="913"/>
                  </a:lnTo>
                  <a:lnTo>
                    <a:pt x="109" y="850"/>
                  </a:lnTo>
                  <a:lnTo>
                    <a:pt x="137" y="789"/>
                  </a:lnTo>
                  <a:lnTo>
                    <a:pt x="167" y="728"/>
                  </a:lnTo>
                  <a:lnTo>
                    <a:pt x="202" y="670"/>
                  </a:lnTo>
                  <a:lnTo>
                    <a:pt x="237" y="614"/>
                  </a:lnTo>
                  <a:lnTo>
                    <a:pt x="277" y="558"/>
                  </a:lnTo>
                  <a:lnTo>
                    <a:pt x="318" y="506"/>
                  </a:lnTo>
                  <a:lnTo>
                    <a:pt x="361" y="455"/>
                  </a:lnTo>
                  <a:lnTo>
                    <a:pt x="408" y="407"/>
                  </a:lnTo>
                  <a:lnTo>
                    <a:pt x="456" y="361"/>
                  </a:lnTo>
                  <a:lnTo>
                    <a:pt x="506" y="318"/>
                  </a:lnTo>
                  <a:lnTo>
                    <a:pt x="559" y="276"/>
                  </a:lnTo>
                  <a:lnTo>
                    <a:pt x="613" y="237"/>
                  </a:lnTo>
                  <a:lnTo>
                    <a:pt x="670" y="201"/>
                  </a:lnTo>
                  <a:lnTo>
                    <a:pt x="728" y="167"/>
                  </a:lnTo>
                  <a:lnTo>
                    <a:pt x="789" y="136"/>
                  </a:lnTo>
                  <a:lnTo>
                    <a:pt x="850" y="109"/>
                  </a:lnTo>
                  <a:lnTo>
                    <a:pt x="914" y="84"/>
                  </a:lnTo>
                  <a:lnTo>
                    <a:pt x="978" y="62"/>
                  </a:lnTo>
                  <a:lnTo>
                    <a:pt x="1044" y="43"/>
                  </a:lnTo>
                  <a:lnTo>
                    <a:pt x="1112" y="28"/>
                  </a:lnTo>
                  <a:lnTo>
                    <a:pt x="1180" y="15"/>
                  </a:lnTo>
                  <a:lnTo>
                    <a:pt x="1250" y="7"/>
                  </a:lnTo>
                  <a:lnTo>
                    <a:pt x="1320" y="1"/>
                  </a:lnTo>
                  <a:lnTo>
                    <a:pt x="1392" y="0"/>
                  </a:lnTo>
                  <a:lnTo>
                    <a:pt x="1464" y="1"/>
                  </a:lnTo>
                  <a:lnTo>
                    <a:pt x="1535" y="7"/>
                  </a:lnTo>
                  <a:lnTo>
                    <a:pt x="1604" y="15"/>
                  </a:lnTo>
                  <a:lnTo>
                    <a:pt x="1672" y="28"/>
                  </a:lnTo>
                  <a:lnTo>
                    <a:pt x="1740" y="43"/>
                  </a:lnTo>
                  <a:lnTo>
                    <a:pt x="1806" y="62"/>
                  </a:lnTo>
                  <a:lnTo>
                    <a:pt x="1870" y="84"/>
                  </a:lnTo>
                  <a:lnTo>
                    <a:pt x="1934" y="109"/>
                  </a:lnTo>
                  <a:lnTo>
                    <a:pt x="1995" y="136"/>
                  </a:lnTo>
                  <a:lnTo>
                    <a:pt x="2056" y="167"/>
                  </a:lnTo>
                  <a:lnTo>
                    <a:pt x="2114" y="201"/>
                  </a:lnTo>
                  <a:lnTo>
                    <a:pt x="2171" y="237"/>
                  </a:lnTo>
                  <a:lnTo>
                    <a:pt x="2225" y="276"/>
                  </a:lnTo>
                  <a:lnTo>
                    <a:pt x="2278" y="318"/>
                  </a:lnTo>
                  <a:lnTo>
                    <a:pt x="2328" y="361"/>
                  </a:lnTo>
                  <a:lnTo>
                    <a:pt x="2377" y="407"/>
                  </a:lnTo>
                  <a:lnTo>
                    <a:pt x="2423" y="455"/>
                  </a:lnTo>
                  <a:lnTo>
                    <a:pt x="2467" y="506"/>
                  </a:lnTo>
                  <a:lnTo>
                    <a:pt x="2507" y="558"/>
                  </a:lnTo>
                  <a:lnTo>
                    <a:pt x="2547" y="614"/>
                  </a:lnTo>
                  <a:lnTo>
                    <a:pt x="2582" y="670"/>
                  </a:lnTo>
                  <a:lnTo>
                    <a:pt x="2617" y="728"/>
                  </a:lnTo>
                  <a:lnTo>
                    <a:pt x="2647" y="789"/>
                  </a:lnTo>
                  <a:lnTo>
                    <a:pt x="2675" y="850"/>
                  </a:lnTo>
                  <a:lnTo>
                    <a:pt x="2700" y="913"/>
                  </a:lnTo>
                  <a:lnTo>
                    <a:pt x="2722" y="977"/>
                  </a:lnTo>
                  <a:lnTo>
                    <a:pt x="2741" y="1044"/>
                  </a:lnTo>
                  <a:lnTo>
                    <a:pt x="2756" y="1111"/>
                  </a:lnTo>
                  <a:lnTo>
                    <a:pt x="2769" y="1179"/>
                  </a:lnTo>
                  <a:lnTo>
                    <a:pt x="2777" y="1249"/>
                  </a:lnTo>
                  <a:lnTo>
                    <a:pt x="2782" y="1320"/>
                  </a:lnTo>
                  <a:lnTo>
                    <a:pt x="2784" y="1391"/>
                  </a:lnTo>
                  <a:close/>
                </a:path>
              </a:pathLst>
            </a:custGeom>
            <a:solidFill>
              <a:srgbClr val="FFFFFF"/>
            </a:solidFill>
            <a:ln w="9525">
              <a:noFill/>
              <a:round/>
              <a:headEnd/>
              <a:tailEnd/>
            </a:ln>
          </p:spPr>
          <p:txBody>
            <a:bodyPr/>
            <a:lstStyle/>
            <a:p>
              <a:pPr algn="ctr">
                <a:defRPr/>
              </a:pPr>
              <a:endParaRPr lang="en-ZA" dirty="0">
                <a:latin typeface="+mn-lt"/>
                <a:cs typeface="+mn-cs"/>
              </a:endParaRPr>
            </a:p>
          </p:txBody>
        </p:sp>
        <p:sp>
          <p:nvSpPr>
            <p:cNvPr id="292" name="Freeform 254"/>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close/>
                </a:path>
              </a:pathLst>
            </a:custGeom>
            <a:solidFill>
              <a:srgbClr val="D25E6C"/>
            </a:solidFill>
            <a:ln w="9525">
              <a:noFill/>
              <a:round/>
              <a:headEnd/>
              <a:tailEnd/>
            </a:ln>
          </p:spPr>
          <p:txBody>
            <a:bodyPr/>
            <a:lstStyle/>
            <a:p>
              <a:pPr algn="ctr">
                <a:defRPr/>
              </a:pPr>
              <a:endParaRPr lang="en-ZA" dirty="0">
                <a:latin typeface="+mn-lt"/>
                <a:cs typeface="+mn-cs"/>
              </a:endParaRPr>
            </a:p>
          </p:txBody>
        </p:sp>
        <p:sp>
          <p:nvSpPr>
            <p:cNvPr id="293" name="Freeform 255"/>
            <p:cNvSpPr>
              <a:spLocks/>
            </p:cNvSpPr>
            <p:nvPr/>
          </p:nvSpPr>
          <p:spPr bwMode="auto">
            <a:xfrm>
              <a:off x="356" y="2816"/>
              <a:ext cx="132" cy="133"/>
            </a:xfrm>
            <a:custGeom>
              <a:avLst/>
              <a:gdLst>
                <a:gd name="T0" fmla="*/ 2778 w 2785"/>
                <a:gd name="T1" fmla="*/ 1534 h 2784"/>
                <a:gd name="T2" fmla="*/ 2741 w 2785"/>
                <a:gd name="T3" fmla="*/ 1740 h 2784"/>
                <a:gd name="T4" fmla="*/ 2676 w 2785"/>
                <a:gd name="T5" fmla="*/ 1933 h 2784"/>
                <a:gd name="T6" fmla="*/ 2583 w 2785"/>
                <a:gd name="T7" fmla="*/ 2114 h 2784"/>
                <a:gd name="T8" fmla="*/ 2467 w 2785"/>
                <a:gd name="T9" fmla="*/ 2277 h 2784"/>
                <a:gd name="T10" fmla="*/ 2329 w 2785"/>
                <a:gd name="T11" fmla="*/ 2422 h 2784"/>
                <a:gd name="T12" fmla="*/ 2171 w 2785"/>
                <a:gd name="T13" fmla="*/ 2546 h 2784"/>
                <a:gd name="T14" fmla="*/ 1996 w 2785"/>
                <a:gd name="T15" fmla="*/ 2647 h 2784"/>
                <a:gd name="T16" fmla="*/ 1806 w 2785"/>
                <a:gd name="T17" fmla="*/ 2721 h 2784"/>
                <a:gd name="T18" fmla="*/ 1604 w 2785"/>
                <a:gd name="T19" fmla="*/ 2768 h 2784"/>
                <a:gd name="T20" fmla="*/ 1393 w 2785"/>
                <a:gd name="T21" fmla="*/ 2784 h 2784"/>
                <a:gd name="T22" fmla="*/ 1181 w 2785"/>
                <a:gd name="T23" fmla="*/ 2768 h 2784"/>
                <a:gd name="T24" fmla="*/ 979 w 2785"/>
                <a:gd name="T25" fmla="*/ 2721 h 2784"/>
                <a:gd name="T26" fmla="*/ 789 w 2785"/>
                <a:gd name="T27" fmla="*/ 2647 h 2784"/>
                <a:gd name="T28" fmla="*/ 614 w 2785"/>
                <a:gd name="T29" fmla="*/ 2546 h 2784"/>
                <a:gd name="T30" fmla="*/ 457 w 2785"/>
                <a:gd name="T31" fmla="*/ 2422 h 2784"/>
                <a:gd name="T32" fmla="*/ 318 w 2785"/>
                <a:gd name="T33" fmla="*/ 2277 h 2784"/>
                <a:gd name="T34" fmla="*/ 202 w 2785"/>
                <a:gd name="T35" fmla="*/ 2114 h 2784"/>
                <a:gd name="T36" fmla="*/ 110 w 2785"/>
                <a:gd name="T37" fmla="*/ 1933 h 2784"/>
                <a:gd name="T38" fmla="*/ 44 w 2785"/>
                <a:gd name="T39" fmla="*/ 1740 h 2784"/>
                <a:gd name="T40" fmla="*/ 8 w 2785"/>
                <a:gd name="T41" fmla="*/ 1534 h 2784"/>
                <a:gd name="T42" fmla="*/ 2 w 2785"/>
                <a:gd name="T43" fmla="*/ 1321 h 2784"/>
                <a:gd name="T44" fmla="*/ 28 w 2785"/>
                <a:gd name="T45" fmla="*/ 1111 h 2784"/>
                <a:gd name="T46" fmla="*/ 85 w 2785"/>
                <a:gd name="T47" fmla="*/ 913 h 2784"/>
                <a:gd name="T48" fmla="*/ 168 w 2785"/>
                <a:gd name="T49" fmla="*/ 729 h 2784"/>
                <a:gd name="T50" fmla="*/ 277 w 2785"/>
                <a:gd name="T51" fmla="*/ 559 h 2784"/>
                <a:gd name="T52" fmla="*/ 409 w 2785"/>
                <a:gd name="T53" fmla="*/ 408 h 2784"/>
                <a:gd name="T54" fmla="*/ 560 w 2785"/>
                <a:gd name="T55" fmla="*/ 276 h 2784"/>
                <a:gd name="T56" fmla="*/ 729 w 2785"/>
                <a:gd name="T57" fmla="*/ 168 h 2784"/>
                <a:gd name="T58" fmla="*/ 914 w 2785"/>
                <a:gd name="T59" fmla="*/ 85 h 2784"/>
                <a:gd name="T60" fmla="*/ 1112 w 2785"/>
                <a:gd name="T61" fmla="*/ 28 h 2784"/>
                <a:gd name="T62" fmla="*/ 1321 w 2785"/>
                <a:gd name="T63" fmla="*/ 1 h 2784"/>
                <a:gd name="T64" fmla="*/ 1535 w 2785"/>
                <a:gd name="T65" fmla="*/ 8 h 2784"/>
                <a:gd name="T66" fmla="*/ 1741 w 2785"/>
                <a:gd name="T67" fmla="*/ 44 h 2784"/>
                <a:gd name="T68" fmla="*/ 1935 w 2785"/>
                <a:gd name="T69" fmla="*/ 110 h 2784"/>
                <a:gd name="T70" fmla="*/ 2115 w 2785"/>
                <a:gd name="T71" fmla="*/ 201 h 2784"/>
                <a:gd name="T72" fmla="*/ 2278 w 2785"/>
                <a:gd name="T73" fmla="*/ 318 h 2784"/>
                <a:gd name="T74" fmla="*/ 2423 w 2785"/>
                <a:gd name="T75" fmla="*/ 456 h 2784"/>
                <a:gd name="T76" fmla="*/ 2547 w 2785"/>
                <a:gd name="T77" fmla="*/ 614 h 2784"/>
                <a:gd name="T78" fmla="*/ 2647 w 2785"/>
                <a:gd name="T79" fmla="*/ 789 h 2784"/>
                <a:gd name="T80" fmla="*/ 2722 w 2785"/>
                <a:gd name="T81" fmla="*/ 978 h 2784"/>
                <a:gd name="T82" fmla="*/ 2769 w 2785"/>
                <a:gd name="T83" fmla="*/ 1180 h 2784"/>
                <a:gd name="T84" fmla="*/ 2785 w 2785"/>
                <a:gd name="T85" fmla="*/ 1392 h 2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5"/>
                <a:gd name="T130" fmla="*/ 0 h 2784"/>
                <a:gd name="T131" fmla="*/ 2785 w 2785"/>
                <a:gd name="T132" fmla="*/ 2784 h 2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5" h="2784">
                  <a:moveTo>
                    <a:pt x="2785" y="1392"/>
                  </a:moveTo>
                  <a:lnTo>
                    <a:pt x="2783" y="1463"/>
                  </a:lnTo>
                  <a:lnTo>
                    <a:pt x="2778" y="1534"/>
                  </a:lnTo>
                  <a:lnTo>
                    <a:pt x="2769" y="1604"/>
                  </a:lnTo>
                  <a:lnTo>
                    <a:pt x="2757" y="1673"/>
                  </a:lnTo>
                  <a:lnTo>
                    <a:pt x="2741" y="1740"/>
                  </a:lnTo>
                  <a:lnTo>
                    <a:pt x="2722" y="1806"/>
                  </a:lnTo>
                  <a:lnTo>
                    <a:pt x="2701" y="1871"/>
                  </a:lnTo>
                  <a:lnTo>
                    <a:pt x="2676" y="1933"/>
                  </a:lnTo>
                  <a:lnTo>
                    <a:pt x="2647" y="1996"/>
                  </a:lnTo>
                  <a:lnTo>
                    <a:pt x="2617" y="2055"/>
                  </a:lnTo>
                  <a:lnTo>
                    <a:pt x="2583" y="2114"/>
                  </a:lnTo>
                  <a:lnTo>
                    <a:pt x="2547" y="2170"/>
                  </a:lnTo>
                  <a:lnTo>
                    <a:pt x="2508" y="2225"/>
                  </a:lnTo>
                  <a:lnTo>
                    <a:pt x="2467" y="2277"/>
                  </a:lnTo>
                  <a:lnTo>
                    <a:pt x="2423" y="2328"/>
                  </a:lnTo>
                  <a:lnTo>
                    <a:pt x="2377" y="2376"/>
                  </a:lnTo>
                  <a:lnTo>
                    <a:pt x="2329" y="2422"/>
                  </a:lnTo>
                  <a:lnTo>
                    <a:pt x="2278" y="2466"/>
                  </a:lnTo>
                  <a:lnTo>
                    <a:pt x="2225" y="2508"/>
                  </a:lnTo>
                  <a:lnTo>
                    <a:pt x="2171" y="2546"/>
                  </a:lnTo>
                  <a:lnTo>
                    <a:pt x="2115" y="2583"/>
                  </a:lnTo>
                  <a:lnTo>
                    <a:pt x="2056" y="2616"/>
                  </a:lnTo>
                  <a:lnTo>
                    <a:pt x="1996" y="2647"/>
                  </a:lnTo>
                  <a:lnTo>
                    <a:pt x="1935" y="2674"/>
                  </a:lnTo>
                  <a:lnTo>
                    <a:pt x="1871" y="2699"/>
                  </a:lnTo>
                  <a:lnTo>
                    <a:pt x="1806" y="2721"/>
                  </a:lnTo>
                  <a:lnTo>
                    <a:pt x="1741" y="2740"/>
                  </a:lnTo>
                  <a:lnTo>
                    <a:pt x="1673" y="2756"/>
                  </a:lnTo>
                  <a:lnTo>
                    <a:pt x="1604" y="2768"/>
                  </a:lnTo>
                  <a:lnTo>
                    <a:pt x="1535" y="2778"/>
                  </a:lnTo>
                  <a:lnTo>
                    <a:pt x="1465" y="2783"/>
                  </a:lnTo>
                  <a:lnTo>
                    <a:pt x="1393" y="2784"/>
                  </a:lnTo>
                  <a:lnTo>
                    <a:pt x="1321" y="2783"/>
                  </a:lnTo>
                  <a:lnTo>
                    <a:pt x="1251" y="2778"/>
                  </a:lnTo>
                  <a:lnTo>
                    <a:pt x="1181" y="2768"/>
                  </a:lnTo>
                  <a:lnTo>
                    <a:pt x="1112" y="2756"/>
                  </a:lnTo>
                  <a:lnTo>
                    <a:pt x="1045" y="2740"/>
                  </a:lnTo>
                  <a:lnTo>
                    <a:pt x="979" y="2721"/>
                  </a:lnTo>
                  <a:lnTo>
                    <a:pt x="914" y="2699"/>
                  </a:lnTo>
                  <a:lnTo>
                    <a:pt x="851" y="2674"/>
                  </a:lnTo>
                  <a:lnTo>
                    <a:pt x="789" y="2647"/>
                  </a:lnTo>
                  <a:lnTo>
                    <a:pt x="729" y="2616"/>
                  </a:lnTo>
                  <a:lnTo>
                    <a:pt x="671" y="2583"/>
                  </a:lnTo>
                  <a:lnTo>
                    <a:pt x="614" y="2546"/>
                  </a:lnTo>
                  <a:lnTo>
                    <a:pt x="560" y="2508"/>
                  </a:lnTo>
                  <a:lnTo>
                    <a:pt x="507" y="2466"/>
                  </a:lnTo>
                  <a:lnTo>
                    <a:pt x="457" y="2422"/>
                  </a:lnTo>
                  <a:lnTo>
                    <a:pt x="409" y="2376"/>
                  </a:lnTo>
                  <a:lnTo>
                    <a:pt x="362" y="2328"/>
                  </a:lnTo>
                  <a:lnTo>
                    <a:pt x="318" y="2277"/>
                  </a:lnTo>
                  <a:lnTo>
                    <a:pt x="277" y="2225"/>
                  </a:lnTo>
                  <a:lnTo>
                    <a:pt x="238" y="2170"/>
                  </a:lnTo>
                  <a:lnTo>
                    <a:pt x="202" y="2114"/>
                  </a:lnTo>
                  <a:lnTo>
                    <a:pt x="168" y="2055"/>
                  </a:lnTo>
                  <a:lnTo>
                    <a:pt x="138" y="1996"/>
                  </a:lnTo>
                  <a:lnTo>
                    <a:pt x="110" y="1933"/>
                  </a:lnTo>
                  <a:lnTo>
                    <a:pt x="85" y="1871"/>
                  </a:lnTo>
                  <a:lnTo>
                    <a:pt x="63" y="1806"/>
                  </a:lnTo>
                  <a:lnTo>
                    <a:pt x="44" y="1740"/>
                  </a:lnTo>
                  <a:lnTo>
                    <a:pt x="28" y="1673"/>
                  </a:lnTo>
                  <a:lnTo>
                    <a:pt x="17" y="1604"/>
                  </a:lnTo>
                  <a:lnTo>
                    <a:pt x="8" y="1534"/>
                  </a:lnTo>
                  <a:lnTo>
                    <a:pt x="2" y="1463"/>
                  </a:lnTo>
                  <a:lnTo>
                    <a:pt x="0" y="1392"/>
                  </a:lnTo>
                  <a:lnTo>
                    <a:pt x="2" y="1321"/>
                  </a:lnTo>
                  <a:lnTo>
                    <a:pt x="8" y="1250"/>
                  </a:lnTo>
                  <a:lnTo>
                    <a:pt x="17" y="1180"/>
                  </a:lnTo>
                  <a:lnTo>
                    <a:pt x="28" y="1111"/>
                  </a:lnTo>
                  <a:lnTo>
                    <a:pt x="44" y="1044"/>
                  </a:lnTo>
                  <a:lnTo>
                    <a:pt x="63" y="978"/>
                  </a:lnTo>
                  <a:lnTo>
                    <a:pt x="85" y="913"/>
                  </a:lnTo>
                  <a:lnTo>
                    <a:pt x="110" y="851"/>
                  </a:lnTo>
                  <a:lnTo>
                    <a:pt x="138" y="789"/>
                  </a:lnTo>
                  <a:lnTo>
                    <a:pt x="168" y="729"/>
                  </a:lnTo>
                  <a:lnTo>
                    <a:pt x="202" y="670"/>
                  </a:lnTo>
                  <a:lnTo>
                    <a:pt x="238" y="614"/>
                  </a:lnTo>
                  <a:lnTo>
                    <a:pt x="277" y="559"/>
                  </a:lnTo>
                  <a:lnTo>
                    <a:pt x="318" y="507"/>
                  </a:lnTo>
                  <a:lnTo>
                    <a:pt x="362" y="456"/>
                  </a:lnTo>
                  <a:lnTo>
                    <a:pt x="409" y="408"/>
                  </a:lnTo>
                  <a:lnTo>
                    <a:pt x="457" y="362"/>
                  </a:lnTo>
                  <a:lnTo>
                    <a:pt x="507" y="318"/>
                  </a:lnTo>
                  <a:lnTo>
                    <a:pt x="560" y="276"/>
                  </a:lnTo>
                  <a:lnTo>
                    <a:pt x="614" y="238"/>
                  </a:lnTo>
                  <a:lnTo>
                    <a:pt x="671" y="201"/>
                  </a:lnTo>
                  <a:lnTo>
                    <a:pt x="729" y="168"/>
                  </a:lnTo>
                  <a:lnTo>
                    <a:pt x="789" y="138"/>
                  </a:lnTo>
                  <a:lnTo>
                    <a:pt x="851" y="110"/>
                  </a:lnTo>
                  <a:lnTo>
                    <a:pt x="914" y="85"/>
                  </a:lnTo>
                  <a:lnTo>
                    <a:pt x="979" y="63"/>
                  </a:lnTo>
                  <a:lnTo>
                    <a:pt x="1045" y="44"/>
                  </a:lnTo>
                  <a:lnTo>
                    <a:pt x="1112" y="28"/>
                  </a:lnTo>
                  <a:lnTo>
                    <a:pt x="1181" y="16"/>
                  </a:lnTo>
                  <a:lnTo>
                    <a:pt x="1251" y="8"/>
                  </a:lnTo>
                  <a:lnTo>
                    <a:pt x="1321" y="1"/>
                  </a:lnTo>
                  <a:lnTo>
                    <a:pt x="1393" y="0"/>
                  </a:lnTo>
                  <a:lnTo>
                    <a:pt x="1465" y="1"/>
                  </a:lnTo>
                  <a:lnTo>
                    <a:pt x="1535" y="8"/>
                  </a:lnTo>
                  <a:lnTo>
                    <a:pt x="1604" y="16"/>
                  </a:lnTo>
                  <a:lnTo>
                    <a:pt x="1673" y="28"/>
                  </a:lnTo>
                  <a:lnTo>
                    <a:pt x="1741" y="44"/>
                  </a:lnTo>
                  <a:lnTo>
                    <a:pt x="1806" y="63"/>
                  </a:lnTo>
                  <a:lnTo>
                    <a:pt x="1871" y="85"/>
                  </a:lnTo>
                  <a:lnTo>
                    <a:pt x="1935" y="110"/>
                  </a:lnTo>
                  <a:lnTo>
                    <a:pt x="1996" y="138"/>
                  </a:lnTo>
                  <a:lnTo>
                    <a:pt x="2056" y="168"/>
                  </a:lnTo>
                  <a:lnTo>
                    <a:pt x="2115" y="201"/>
                  </a:lnTo>
                  <a:lnTo>
                    <a:pt x="2171" y="238"/>
                  </a:lnTo>
                  <a:lnTo>
                    <a:pt x="2225" y="276"/>
                  </a:lnTo>
                  <a:lnTo>
                    <a:pt x="2278" y="318"/>
                  </a:lnTo>
                  <a:lnTo>
                    <a:pt x="2329" y="362"/>
                  </a:lnTo>
                  <a:lnTo>
                    <a:pt x="2377" y="408"/>
                  </a:lnTo>
                  <a:lnTo>
                    <a:pt x="2423" y="456"/>
                  </a:lnTo>
                  <a:lnTo>
                    <a:pt x="2467" y="507"/>
                  </a:lnTo>
                  <a:lnTo>
                    <a:pt x="2508" y="559"/>
                  </a:lnTo>
                  <a:lnTo>
                    <a:pt x="2547" y="614"/>
                  </a:lnTo>
                  <a:lnTo>
                    <a:pt x="2583" y="670"/>
                  </a:lnTo>
                  <a:lnTo>
                    <a:pt x="2617" y="729"/>
                  </a:lnTo>
                  <a:lnTo>
                    <a:pt x="2647" y="789"/>
                  </a:lnTo>
                  <a:lnTo>
                    <a:pt x="2676" y="851"/>
                  </a:lnTo>
                  <a:lnTo>
                    <a:pt x="2701" y="913"/>
                  </a:lnTo>
                  <a:lnTo>
                    <a:pt x="2722" y="978"/>
                  </a:lnTo>
                  <a:lnTo>
                    <a:pt x="2741" y="1044"/>
                  </a:lnTo>
                  <a:lnTo>
                    <a:pt x="2757" y="1111"/>
                  </a:lnTo>
                  <a:lnTo>
                    <a:pt x="2769" y="1180"/>
                  </a:lnTo>
                  <a:lnTo>
                    <a:pt x="2778" y="1250"/>
                  </a:lnTo>
                  <a:lnTo>
                    <a:pt x="2783" y="1321"/>
                  </a:lnTo>
                  <a:lnTo>
                    <a:pt x="2785" y="1392"/>
                  </a:lnTo>
                </a:path>
              </a:pathLst>
            </a:custGeom>
            <a:noFill/>
            <a:ln w="1588">
              <a:solidFill>
                <a:srgbClr val="9B322C"/>
              </a:solidFill>
              <a:round/>
              <a:headEnd/>
              <a:tailEnd/>
            </a:ln>
          </p:spPr>
          <p:txBody>
            <a:bodyPr/>
            <a:lstStyle/>
            <a:p>
              <a:pPr algn="ctr">
                <a:defRPr/>
              </a:pPr>
              <a:endParaRPr lang="en-ZA" dirty="0">
                <a:latin typeface="+mn-lt"/>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strVal val="#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3000"/>
                                        <p:tgtEl>
                                          <p:spTgt spid="9"/>
                                        </p:tgtEl>
                                      </p:cBhvr>
                                    </p:animEffect>
                                    <p:set>
                                      <p:cBhvr>
                                        <p:cTn id="11" dur="1" fill="hold">
                                          <p:stCondLst>
                                            <p:cond delay="2999"/>
                                          </p:stCondLst>
                                        </p:cTn>
                                        <p:tgtEl>
                                          <p:spTgt spid="9"/>
                                        </p:tgtEl>
                                        <p:attrNameLst>
                                          <p:attrName>style.visibility</p:attrName>
                                        </p:attrNameLst>
                                      </p:cBhvr>
                                      <p:to>
                                        <p:strVal val="hidden"/>
                                      </p:to>
                                    </p:set>
                                  </p:childTnLst>
                                </p:cTn>
                              </p:par>
                            </p:childTnLst>
                          </p:cTn>
                        </p:par>
                        <p:par>
                          <p:cTn id="12" fill="hold">
                            <p:stCondLst>
                              <p:cond delay="3000"/>
                            </p:stCondLst>
                            <p:childTnLst>
                              <p:par>
                                <p:cTn id="13" presetID="0" presetClass="path" presetSubtype="0" accel="50000" decel="50000" fill="hold" nodeType="afterEffect">
                                  <p:stCondLst>
                                    <p:cond delay="0"/>
                                  </p:stCondLst>
                                  <p:childTnLst>
                                    <p:animMotion origin="layout" path="M 1.94444E-6 3.395E-6 C -0.0092 -0.01504 -0.01858 -0.03215 -0.0349 -0.04279 C -0.05139 -0.05343 -0.08108 -0.06083 -0.09861 -0.0643 C -0.11597 -0.06776 -0.12413 -0.06638 -0.13976 -0.0643 C -0.15538 -0.06221 -0.1809 -0.05805 -0.19271 -0.05181 C -0.20469 -0.04556 -0.20747 -0.03169 -0.21129 -0.02637 " pathEditMode="relative" rAng="0" ptsTypes="aaaaaa">
                                      <p:cBhvr>
                                        <p:cTn id="14" dur="2000" fill="hold"/>
                                        <p:tgtEl>
                                          <p:spTgt spid="78"/>
                                        </p:tgtEl>
                                        <p:attrNameLst>
                                          <p:attrName>ppt_x</p:attrName>
                                          <p:attrName>ppt_y</p:attrName>
                                        </p:attrNameLst>
                                      </p:cBhvr>
                                      <p:rCtr x="-106" y="-34"/>
                                    </p:animMotion>
                                  </p:childTnLst>
                                </p:cTn>
                              </p:par>
                              <p:par>
                                <p:cTn id="15" presetID="10"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2000"/>
                                        <p:tgtEl>
                                          <p:spTgt spid="77"/>
                                        </p:tgtEl>
                                      </p:cBhvr>
                                    </p:animEffect>
                                  </p:childTnLst>
                                </p:cTn>
                              </p:par>
                              <p:par>
                                <p:cTn id="18" presetID="10" presetClass="exit" presetSubtype="0" fill="hold" nodeType="withEffect">
                                  <p:stCondLst>
                                    <p:cond delay="0"/>
                                  </p:stCondLst>
                                  <p:childTnLst>
                                    <p:animEffect transition="out" filter="fade">
                                      <p:cBhvr>
                                        <p:cTn id="19" dur="2000"/>
                                        <p:tgtEl>
                                          <p:spTgt spid="15"/>
                                        </p:tgtEl>
                                      </p:cBhvr>
                                    </p:animEffect>
                                    <p:set>
                                      <p:cBhvr>
                                        <p:cTn id="20" dur="1" fill="hold">
                                          <p:stCondLst>
                                            <p:cond delay="1999"/>
                                          </p:stCondLst>
                                        </p:cTn>
                                        <p:tgtEl>
                                          <p:spTgt spid="15"/>
                                        </p:tgtEl>
                                        <p:attrNameLst>
                                          <p:attrName>style.visibility</p:attrName>
                                        </p:attrNameLst>
                                      </p:cBhvr>
                                      <p:to>
                                        <p:strVal val="hidden"/>
                                      </p:to>
                                    </p:set>
                                  </p:childTnLst>
                                </p:cTn>
                              </p:par>
                            </p:childTnLst>
                          </p:cTn>
                        </p:par>
                        <p:par>
                          <p:cTn id="21" fill="hold">
                            <p:stCondLst>
                              <p:cond delay="5000"/>
                            </p:stCondLst>
                            <p:childTnLst>
                              <p:par>
                                <p:cTn id="22" presetID="0" presetClass="path" presetSubtype="0" accel="50000" decel="50000" fill="hold" nodeType="afterEffect">
                                  <p:stCondLst>
                                    <p:cond delay="0"/>
                                  </p:stCondLst>
                                  <p:childTnLst>
                                    <p:animMotion origin="layout" path="M -3.05556E-6 2.77521E-8 C -0.01562 -0.02359 -0.0309 -0.04695 -0.05711 -0.05111 C -0.0835 -0.05504 -0.121 -0.04186 -0.15816 -0.02752 " pathEditMode="relative" rAng="0" ptsTypes="aaA">
                                      <p:cBhvr>
                                        <p:cTn id="23" dur="2000" fill="hold"/>
                                        <p:tgtEl>
                                          <p:spTgt spid="70"/>
                                        </p:tgtEl>
                                        <p:attrNameLst>
                                          <p:attrName>ppt_x</p:attrName>
                                          <p:attrName>ppt_y</p:attrName>
                                        </p:attrNameLst>
                                      </p:cBhvr>
                                      <p:rCtr x="-79" y="-28"/>
                                    </p:animMotion>
                                  </p:childTnLst>
                                </p:cTn>
                              </p:par>
                              <p:par>
                                <p:cTn id="24" presetID="10" presetClass="exit" presetSubtype="0" fill="hold" nodeType="withEffect">
                                  <p:stCondLst>
                                    <p:cond delay="0"/>
                                  </p:stCondLst>
                                  <p:childTnLst>
                                    <p:animEffect transition="out" filter="fade">
                                      <p:cBhvr>
                                        <p:cTn id="25" dur="2000"/>
                                        <p:tgtEl>
                                          <p:spTgt spid="17"/>
                                        </p:tgtEl>
                                      </p:cBhvr>
                                    </p:animEffect>
                                    <p:set>
                                      <p:cBhvr>
                                        <p:cTn id="26" dur="1" fill="hold">
                                          <p:stCondLst>
                                            <p:cond delay="1999"/>
                                          </p:stCondLst>
                                        </p:cTn>
                                        <p:tgtEl>
                                          <p:spTgt spid="1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par>
                          <p:cTn id="30" fill="hold">
                            <p:stCondLst>
                              <p:cond delay="7000"/>
                            </p:stCondLst>
                            <p:childTnLst>
                              <p:par>
                                <p:cTn id="31" presetID="10" presetClass="exit" presetSubtype="0" fill="hold" nodeType="afterEffect">
                                  <p:stCondLst>
                                    <p:cond delay="0"/>
                                  </p:stCondLst>
                                  <p:childTnLst>
                                    <p:animEffect transition="out" filter="fade">
                                      <p:cBhvr>
                                        <p:cTn id="32" dur="2000"/>
                                        <p:tgtEl>
                                          <p:spTgt spid="72"/>
                                        </p:tgtEl>
                                      </p:cBhvr>
                                    </p:animEffect>
                                    <p:set>
                                      <p:cBhvr>
                                        <p:cTn id="33" dur="1" fill="hold">
                                          <p:stCondLst>
                                            <p:cond delay="1999"/>
                                          </p:stCondLst>
                                        </p:cTn>
                                        <p:tgtEl>
                                          <p:spTgt spid="7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73"/>
                                        </p:tgtEl>
                                      </p:cBhvr>
                                    </p:animEffect>
                                    <p:set>
                                      <p:cBhvr>
                                        <p:cTn id="36" dur="1" fill="hold">
                                          <p:stCondLst>
                                            <p:cond delay="1999"/>
                                          </p:stCondLst>
                                        </p:cTn>
                                        <p:tgtEl>
                                          <p:spTgt spid="7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74"/>
                                        </p:tgtEl>
                                      </p:cBhvr>
                                    </p:animEffect>
                                    <p:set>
                                      <p:cBhvr>
                                        <p:cTn id="39" dur="1" fill="hold">
                                          <p:stCondLst>
                                            <p:cond delay="1999"/>
                                          </p:stCondLst>
                                        </p:cTn>
                                        <p:tgtEl>
                                          <p:spTgt spid="7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75"/>
                                        </p:tgtEl>
                                      </p:cBhvr>
                                    </p:animEffect>
                                    <p:set>
                                      <p:cBhvr>
                                        <p:cTn id="42" dur="1" fill="hold">
                                          <p:stCondLst>
                                            <p:cond delay="1999"/>
                                          </p:stCondLst>
                                        </p:cTn>
                                        <p:tgtEl>
                                          <p:spTgt spid="7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2000"/>
                                        <p:tgtEl>
                                          <p:spTgt spid="76"/>
                                        </p:tgtEl>
                                      </p:cBhvr>
                                    </p:animEffect>
                                  </p:childTnLst>
                                </p:cTn>
                              </p:par>
                              <p:par>
                                <p:cTn id="46" presetID="53" presetClass="entr" presetSubtype="0"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1000" fill="hold"/>
                                        <p:tgtEl>
                                          <p:spTgt spid="99"/>
                                        </p:tgtEl>
                                        <p:attrNameLst>
                                          <p:attrName>ppt_w</p:attrName>
                                        </p:attrNameLst>
                                      </p:cBhvr>
                                      <p:tavLst>
                                        <p:tav tm="0">
                                          <p:val>
                                            <p:fltVal val="0"/>
                                          </p:val>
                                        </p:tav>
                                        <p:tav tm="100000">
                                          <p:val>
                                            <p:strVal val="#ppt_w"/>
                                          </p:val>
                                        </p:tav>
                                      </p:tavLst>
                                    </p:anim>
                                    <p:anim calcmode="lin" valueType="num">
                                      <p:cBhvr>
                                        <p:cTn id="49" dur="1000" fill="hold"/>
                                        <p:tgtEl>
                                          <p:spTgt spid="99"/>
                                        </p:tgtEl>
                                        <p:attrNameLst>
                                          <p:attrName>ppt_h</p:attrName>
                                        </p:attrNameLst>
                                      </p:cBhvr>
                                      <p:tavLst>
                                        <p:tav tm="0">
                                          <p:val>
                                            <p:fltVal val="0"/>
                                          </p:val>
                                        </p:tav>
                                        <p:tav tm="100000">
                                          <p:val>
                                            <p:strVal val="#ppt_h"/>
                                          </p:val>
                                        </p:tav>
                                      </p:tavLst>
                                    </p:anim>
                                    <p:animEffect transition="in" filter="fade">
                                      <p:cBhvr>
                                        <p:cTn id="50" dur="1000"/>
                                        <p:tgtEl>
                                          <p:spTgt spid="99"/>
                                        </p:tgtEl>
                                      </p:cBhvr>
                                    </p:animEffect>
                                  </p:childTnLst>
                                </p:cTn>
                              </p:par>
                              <p:par>
                                <p:cTn id="51" presetID="53" presetClass="entr" presetSubtype="0" fill="hold" nodeType="with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1000" fill="hold"/>
                                        <p:tgtEl>
                                          <p:spTgt spid="136"/>
                                        </p:tgtEl>
                                        <p:attrNameLst>
                                          <p:attrName>ppt_w</p:attrName>
                                        </p:attrNameLst>
                                      </p:cBhvr>
                                      <p:tavLst>
                                        <p:tav tm="0">
                                          <p:val>
                                            <p:fltVal val="0"/>
                                          </p:val>
                                        </p:tav>
                                        <p:tav tm="100000">
                                          <p:val>
                                            <p:strVal val="#ppt_w"/>
                                          </p:val>
                                        </p:tav>
                                      </p:tavLst>
                                    </p:anim>
                                    <p:anim calcmode="lin" valueType="num">
                                      <p:cBhvr>
                                        <p:cTn id="54" dur="1000" fill="hold"/>
                                        <p:tgtEl>
                                          <p:spTgt spid="136"/>
                                        </p:tgtEl>
                                        <p:attrNameLst>
                                          <p:attrName>ppt_h</p:attrName>
                                        </p:attrNameLst>
                                      </p:cBhvr>
                                      <p:tavLst>
                                        <p:tav tm="0">
                                          <p:val>
                                            <p:fltVal val="0"/>
                                          </p:val>
                                        </p:tav>
                                        <p:tav tm="100000">
                                          <p:val>
                                            <p:strVal val="#ppt_h"/>
                                          </p:val>
                                        </p:tav>
                                      </p:tavLst>
                                    </p:anim>
                                    <p:animEffect transition="in" filter="fade">
                                      <p:cBhvr>
                                        <p:cTn id="55" dur="1000"/>
                                        <p:tgtEl>
                                          <p:spTgt spid="136"/>
                                        </p:tgtEl>
                                      </p:cBhvr>
                                    </p:animEffect>
                                  </p:childTnLst>
                                </p:cTn>
                              </p:par>
                              <p:par>
                                <p:cTn id="56" presetID="53" presetClass="entr" presetSubtype="0" fill="hold" nodeType="withEffect">
                                  <p:stCondLst>
                                    <p:cond delay="0"/>
                                  </p:stCondLst>
                                  <p:childTnLst>
                                    <p:set>
                                      <p:cBhvr>
                                        <p:cTn id="57" dur="1" fill="hold">
                                          <p:stCondLst>
                                            <p:cond delay="0"/>
                                          </p:stCondLst>
                                        </p:cTn>
                                        <p:tgtEl>
                                          <p:spTgt spid="173"/>
                                        </p:tgtEl>
                                        <p:attrNameLst>
                                          <p:attrName>style.visibility</p:attrName>
                                        </p:attrNameLst>
                                      </p:cBhvr>
                                      <p:to>
                                        <p:strVal val="visible"/>
                                      </p:to>
                                    </p:set>
                                    <p:anim calcmode="lin" valueType="num">
                                      <p:cBhvr>
                                        <p:cTn id="58" dur="1000" fill="hold"/>
                                        <p:tgtEl>
                                          <p:spTgt spid="173"/>
                                        </p:tgtEl>
                                        <p:attrNameLst>
                                          <p:attrName>ppt_w</p:attrName>
                                        </p:attrNameLst>
                                      </p:cBhvr>
                                      <p:tavLst>
                                        <p:tav tm="0">
                                          <p:val>
                                            <p:fltVal val="0"/>
                                          </p:val>
                                        </p:tav>
                                        <p:tav tm="100000">
                                          <p:val>
                                            <p:strVal val="#ppt_w"/>
                                          </p:val>
                                        </p:tav>
                                      </p:tavLst>
                                    </p:anim>
                                    <p:anim calcmode="lin" valueType="num">
                                      <p:cBhvr>
                                        <p:cTn id="59" dur="1000" fill="hold"/>
                                        <p:tgtEl>
                                          <p:spTgt spid="173"/>
                                        </p:tgtEl>
                                        <p:attrNameLst>
                                          <p:attrName>ppt_h</p:attrName>
                                        </p:attrNameLst>
                                      </p:cBhvr>
                                      <p:tavLst>
                                        <p:tav tm="0">
                                          <p:val>
                                            <p:fltVal val="0"/>
                                          </p:val>
                                        </p:tav>
                                        <p:tav tm="100000">
                                          <p:val>
                                            <p:strVal val="#ppt_h"/>
                                          </p:val>
                                        </p:tav>
                                      </p:tavLst>
                                    </p:anim>
                                    <p:animEffect transition="in" filter="fade">
                                      <p:cBhvr>
                                        <p:cTn id="60" dur="1000"/>
                                        <p:tgtEl>
                                          <p:spTgt spid="173"/>
                                        </p:tgtEl>
                                      </p:cBhvr>
                                    </p:animEffect>
                                  </p:childTnLst>
                                </p:cTn>
                              </p:par>
                              <p:par>
                                <p:cTn id="61" presetID="53" presetClass="entr" presetSubtype="0" fill="hold" nodeType="withEffect">
                                  <p:stCondLst>
                                    <p:cond delay="0"/>
                                  </p:stCondLst>
                                  <p:childTnLst>
                                    <p:set>
                                      <p:cBhvr>
                                        <p:cTn id="62" dur="1" fill="hold">
                                          <p:stCondLst>
                                            <p:cond delay="0"/>
                                          </p:stCondLst>
                                        </p:cTn>
                                        <p:tgtEl>
                                          <p:spTgt spid="216"/>
                                        </p:tgtEl>
                                        <p:attrNameLst>
                                          <p:attrName>style.visibility</p:attrName>
                                        </p:attrNameLst>
                                      </p:cBhvr>
                                      <p:to>
                                        <p:strVal val="visible"/>
                                      </p:to>
                                    </p:set>
                                    <p:anim calcmode="lin" valueType="num">
                                      <p:cBhvr>
                                        <p:cTn id="63" dur="1000" fill="hold"/>
                                        <p:tgtEl>
                                          <p:spTgt spid="216"/>
                                        </p:tgtEl>
                                        <p:attrNameLst>
                                          <p:attrName>ppt_w</p:attrName>
                                        </p:attrNameLst>
                                      </p:cBhvr>
                                      <p:tavLst>
                                        <p:tav tm="0">
                                          <p:val>
                                            <p:fltVal val="0"/>
                                          </p:val>
                                        </p:tav>
                                        <p:tav tm="100000">
                                          <p:val>
                                            <p:strVal val="#ppt_w"/>
                                          </p:val>
                                        </p:tav>
                                      </p:tavLst>
                                    </p:anim>
                                    <p:anim calcmode="lin" valueType="num">
                                      <p:cBhvr>
                                        <p:cTn id="64" dur="1000" fill="hold"/>
                                        <p:tgtEl>
                                          <p:spTgt spid="216"/>
                                        </p:tgtEl>
                                        <p:attrNameLst>
                                          <p:attrName>ppt_h</p:attrName>
                                        </p:attrNameLst>
                                      </p:cBhvr>
                                      <p:tavLst>
                                        <p:tav tm="0">
                                          <p:val>
                                            <p:fltVal val="0"/>
                                          </p:val>
                                        </p:tav>
                                        <p:tav tm="100000">
                                          <p:val>
                                            <p:strVal val="#ppt_h"/>
                                          </p:val>
                                        </p:tav>
                                      </p:tavLst>
                                    </p:anim>
                                    <p:animEffect transition="in" filter="fade">
                                      <p:cBhvr>
                                        <p:cTn id="65" dur="1000"/>
                                        <p:tgtEl>
                                          <p:spTgt spid="216"/>
                                        </p:tgtEl>
                                      </p:cBhvr>
                                    </p:animEffect>
                                  </p:childTnLst>
                                </p:cTn>
                              </p:par>
                              <p:par>
                                <p:cTn id="66" presetID="53" presetClass="entr" presetSubtype="0" fill="hold" nodeType="withEffect">
                                  <p:stCondLst>
                                    <p:cond delay="0"/>
                                  </p:stCondLst>
                                  <p:childTnLst>
                                    <p:set>
                                      <p:cBhvr>
                                        <p:cTn id="67" dur="1" fill="hold">
                                          <p:stCondLst>
                                            <p:cond delay="0"/>
                                          </p:stCondLst>
                                        </p:cTn>
                                        <p:tgtEl>
                                          <p:spTgt spid="257"/>
                                        </p:tgtEl>
                                        <p:attrNameLst>
                                          <p:attrName>style.visibility</p:attrName>
                                        </p:attrNameLst>
                                      </p:cBhvr>
                                      <p:to>
                                        <p:strVal val="visible"/>
                                      </p:to>
                                    </p:set>
                                    <p:anim calcmode="lin" valueType="num">
                                      <p:cBhvr>
                                        <p:cTn id="68" dur="1000" fill="hold"/>
                                        <p:tgtEl>
                                          <p:spTgt spid="257"/>
                                        </p:tgtEl>
                                        <p:attrNameLst>
                                          <p:attrName>ppt_w</p:attrName>
                                        </p:attrNameLst>
                                      </p:cBhvr>
                                      <p:tavLst>
                                        <p:tav tm="0">
                                          <p:val>
                                            <p:fltVal val="0"/>
                                          </p:val>
                                        </p:tav>
                                        <p:tav tm="100000">
                                          <p:val>
                                            <p:strVal val="#ppt_w"/>
                                          </p:val>
                                        </p:tav>
                                      </p:tavLst>
                                    </p:anim>
                                    <p:anim calcmode="lin" valueType="num">
                                      <p:cBhvr>
                                        <p:cTn id="69" dur="1000" fill="hold"/>
                                        <p:tgtEl>
                                          <p:spTgt spid="257"/>
                                        </p:tgtEl>
                                        <p:attrNameLst>
                                          <p:attrName>ppt_h</p:attrName>
                                        </p:attrNameLst>
                                      </p:cBhvr>
                                      <p:tavLst>
                                        <p:tav tm="0">
                                          <p:val>
                                            <p:fltVal val="0"/>
                                          </p:val>
                                        </p:tav>
                                        <p:tav tm="100000">
                                          <p:val>
                                            <p:strVal val="#ppt_h"/>
                                          </p:val>
                                        </p:tav>
                                      </p:tavLst>
                                    </p:anim>
                                    <p:animEffect transition="in" filter="fade">
                                      <p:cBhvr>
                                        <p:cTn id="70" dur="1000"/>
                                        <p:tgtEl>
                                          <p:spTgt spid="257"/>
                                        </p:tgtEl>
                                      </p:cBhvr>
                                    </p:animEffect>
                                  </p:childTnLst>
                                </p:cTn>
                              </p:par>
                            </p:childTnLst>
                          </p:cTn>
                        </p:par>
                        <p:par>
                          <p:cTn id="71" fill="hold">
                            <p:stCondLst>
                              <p:cond delay="9000"/>
                            </p:stCondLst>
                            <p:childTnLst>
                              <p:par>
                                <p:cTn id="72" presetID="10"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2000"/>
                                        <p:tgtEl>
                                          <p:spTgt spid="5"/>
                                        </p:tgtEl>
                                      </p:cBhvr>
                                    </p:animEffect>
                                  </p:childTnLst>
                                </p:cTn>
                              </p:par>
                              <p:par>
                                <p:cTn id="75" presetID="10" presetClass="entr" presetSubtype="0" fill="hold" nodeType="withEffect">
                                  <p:stCondLst>
                                    <p:cond delay="0"/>
                                  </p:stCondLst>
                                  <p:childTnLst>
                                    <p:set>
                                      <p:cBhvr>
                                        <p:cTn id="76" dur="1" fill="hold">
                                          <p:stCondLst>
                                            <p:cond delay="0"/>
                                          </p:stCondLst>
                                        </p:cTn>
                                        <p:tgtEl>
                                          <p:spTgt spid="253"/>
                                        </p:tgtEl>
                                        <p:attrNameLst>
                                          <p:attrName>style.visibility</p:attrName>
                                        </p:attrNameLst>
                                      </p:cBhvr>
                                      <p:to>
                                        <p:strVal val="visible"/>
                                      </p:to>
                                    </p:set>
                                    <p:animEffect transition="in" filter="fade">
                                      <p:cBhvr>
                                        <p:cTn id="77" dur="2000"/>
                                        <p:tgtEl>
                                          <p:spTgt spid="253"/>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2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does this have to do with us?</a:t>
            </a:r>
            <a:endParaRPr lang="en-ZA" dirty="0"/>
          </a:p>
        </p:txBody>
      </p:sp>
      <p:sp>
        <p:nvSpPr>
          <p:cNvPr id="3" name="Content Placeholder 2"/>
          <p:cNvSpPr>
            <a:spLocks noGrp="1"/>
          </p:cNvSpPr>
          <p:nvPr>
            <p:ph sz="half" idx="1"/>
          </p:nvPr>
        </p:nvSpPr>
        <p:spPr/>
        <p:txBody>
          <a:bodyPr/>
          <a:lstStyle/>
          <a:p>
            <a:r>
              <a:rPr lang="en-ZA" dirty="0" smtClean="0"/>
              <a:t>CIO job description: Fix BUSINESS CHALLENGES with TECHNOLOGY</a:t>
            </a:r>
            <a:endParaRPr lang="en-ZA" dirty="0"/>
          </a:p>
        </p:txBody>
      </p:sp>
      <p:sp>
        <p:nvSpPr>
          <p:cNvPr id="4" name="TextBox 3"/>
          <p:cNvSpPr txBox="1"/>
          <p:nvPr/>
        </p:nvSpPr>
        <p:spPr>
          <a:xfrm>
            <a:off x="4143372" y="2357430"/>
            <a:ext cx="319318" cy="369332"/>
          </a:xfrm>
          <a:prstGeom prst="rect">
            <a:avLst/>
          </a:prstGeom>
          <a:noFill/>
        </p:spPr>
        <p:txBody>
          <a:bodyPr wrap="none" rtlCol="0">
            <a:spAutoFit/>
          </a:bodyPr>
          <a:lstStyle/>
          <a:p>
            <a:r>
              <a:rPr lang="en-ZA" dirty="0" smtClean="0"/>
              <a:t>=</a:t>
            </a:r>
            <a:endParaRPr lang="en-ZA" dirty="0"/>
          </a:p>
        </p:txBody>
      </p:sp>
      <p:sp>
        <p:nvSpPr>
          <p:cNvPr id="5" name="TextBox 4"/>
          <p:cNvSpPr txBox="1"/>
          <p:nvPr/>
        </p:nvSpPr>
        <p:spPr>
          <a:xfrm>
            <a:off x="3352956" y="2857496"/>
            <a:ext cx="2031325" cy="1200329"/>
          </a:xfrm>
          <a:prstGeom prst="rect">
            <a:avLst/>
          </a:prstGeom>
          <a:noFill/>
        </p:spPr>
        <p:txBody>
          <a:bodyPr wrap="none" rtlCol="0">
            <a:spAutoFit/>
          </a:bodyPr>
          <a:lstStyle/>
          <a:p>
            <a:pPr algn="ctr"/>
            <a:r>
              <a:rPr lang="en-ZA" dirty="0" smtClean="0"/>
              <a:t>How do we </a:t>
            </a:r>
          </a:p>
          <a:p>
            <a:pPr algn="ctr"/>
            <a:r>
              <a:rPr lang="en-ZA" dirty="0" smtClean="0"/>
              <a:t>reduce our use</a:t>
            </a:r>
          </a:p>
          <a:p>
            <a:pPr algn="ctr"/>
            <a:r>
              <a:rPr lang="en-ZA" dirty="0" smtClean="0"/>
              <a:t>of non-renewable </a:t>
            </a:r>
          </a:p>
          <a:p>
            <a:pPr algn="ctr"/>
            <a:r>
              <a:rPr lang="en-ZA" dirty="0" smtClean="0"/>
              <a:t>resources?</a:t>
            </a:r>
          </a:p>
        </p:txBody>
      </p:sp>
      <p:sp>
        <p:nvSpPr>
          <p:cNvPr id="6" name="TextBox 5"/>
          <p:cNvSpPr txBox="1"/>
          <p:nvPr/>
        </p:nvSpPr>
        <p:spPr>
          <a:xfrm>
            <a:off x="6072198" y="2916792"/>
            <a:ext cx="1633781" cy="646331"/>
          </a:xfrm>
          <a:prstGeom prst="rect">
            <a:avLst/>
          </a:prstGeom>
          <a:noFill/>
        </p:spPr>
        <p:txBody>
          <a:bodyPr wrap="none" rtlCol="0">
            <a:spAutoFit/>
          </a:bodyPr>
          <a:lstStyle/>
          <a:p>
            <a:pPr algn="ctr"/>
            <a:r>
              <a:rPr lang="en-ZA" dirty="0" smtClean="0"/>
              <a:t>Using </a:t>
            </a:r>
          </a:p>
          <a:p>
            <a:pPr algn="ctr"/>
            <a:r>
              <a:rPr lang="en-ZA" dirty="0" smtClean="0"/>
              <a:t>convergence?</a:t>
            </a:r>
            <a:endParaRPr lang="en-ZA" dirty="0"/>
          </a:p>
        </p:txBody>
      </p:sp>
      <p:sp>
        <p:nvSpPr>
          <p:cNvPr id="7" name="TextBox 6"/>
          <p:cNvSpPr txBox="1"/>
          <p:nvPr/>
        </p:nvSpPr>
        <p:spPr>
          <a:xfrm>
            <a:off x="6753012" y="2357430"/>
            <a:ext cx="319318" cy="369332"/>
          </a:xfrm>
          <a:prstGeom prst="rect">
            <a:avLst/>
          </a:prstGeom>
          <a:noFill/>
        </p:spPr>
        <p:txBody>
          <a:bodyPr wrap="none" rtlCol="0">
            <a:spAutoFit/>
          </a:bodyPr>
          <a:lstStyle/>
          <a:p>
            <a:r>
              <a:rPr lang="en-ZA" dirty="0" smtClean="0"/>
              <a:t>=</a:t>
            </a:r>
            <a:endParaRPr lang="en-Z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Business challenge</a:t>
            </a:r>
            <a:endParaRPr lang="en-ZA" dirty="0"/>
          </a:p>
        </p:txBody>
      </p:sp>
      <p:pic>
        <p:nvPicPr>
          <p:cNvPr id="4" name="Picture 5" descr="forrester"/>
          <p:cNvPicPr>
            <a:picLocks noGrp="1" noChangeAspect="1" noChangeArrowheads="1"/>
          </p:cNvPicPr>
          <p:nvPr>
            <p:ph sz="half" idx="1"/>
          </p:nvPr>
        </p:nvPicPr>
        <p:blipFill>
          <a:blip r:embed="rId2" cstate="print"/>
          <a:srcRect/>
          <a:stretch>
            <a:fillRect/>
          </a:stretch>
        </p:blipFill>
        <p:spPr>
          <a:xfrm>
            <a:off x="574376" y="1986216"/>
            <a:ext cx="7923810" cy="4057143"/>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Business challenge</a:t>
            </a:r>
            <a:endParaRPr lang="en-ZA" dirty="0"/>
          </a:p>
        </p:txBody>
      </p:sp>
      <p:sp>
        <p:nvSpPr>
          <p:cNvPr id="4" name="Rounded Rectangle 3"/>
          <p:cNvSpPr/>
          <p:nvPr/>
        </p:nvSpPr>
        <p:spPr>
          <a:xfrm>
            <a:off x="714375" y="2857500"/>
            <a:ext cx="2928938" cy="1071563"/>
          </a:xfrm>
          <a:prstGeom prst="roundRect">
            <a:avLst/>
          </a:prstGeom>
          <a:solidFill>
            <a:srgbClr val="3B5B8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defRPr/>
            </a:pPr>
            <a:r>
              <a:rPr lang="en-US" sz="2400" dirty="0">
                <a:latin typeface="+mj-lt"/>
              </a:rPr>
              <a:t>Energy unavailable </a:t>
            </a:r>
            <a:br>
              <a:rPr lang="en-US" sz="2400" dirty="0">
                <a:latin typeface="+mj-lt"/>
              </a:rPr>
            </a:br>
            <a:r>
              <a:rPr lang="en-US" sz="2400" dirty="0">
                <a:latin typeface="+mj-lt"/>
              </a:rPr>
              <a:t>or unreliable</a:t>
            </a:r>
          </a:p>
        </p:txBody>
      </p:sp>
      <p:sp>
        <p:nvSpPr>
          <p:cNvPr id="5" name="Rounded Rectangle 4"/>
          <p:cNvSpPr/>
          <p:nvPr/>
        </p:nvSpPr>
        <p:spPr>
          <a:xfrm>
            <a:off x="3500438" y="3571875"/>
            <a:ext cx="2143125" cy="642938"/>
          </a:xfrm>
          <a:prstGeom prst="roundRect">
            <a:avLst/>
          </a:prstGeom>
          <a:solidFill>
            <a:srgbClr val="3B5B8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defRPr/>
            </a:pPr>
            <a:r>
              <a:rPr lang="en-US" sz="2400" dirty="0">
                <a:latin typeface="+mj-lt"/>
              </a:rPr>
              <a:t>Cost savings</a:t>
            </a:r>
          </a:p>
        </p:txBody>
      </p:sp>
      <p:sp>
        <p:nvSpPr>
          <p:cNvPr id="6" name="Rounded Rectangle 5"/>
          <p:cNvSpPr/>
          <p:nvPr/>
        </p:nvSpPr>
        <p:spPr>
          <a:xfrm>
            <a:off x="5429250" y="4000500"/>
            <a:ext cx="2797175" cy="1000125"/>
          </a:xfrm>
          <a:prstGeom prst="roundRect">
            <a:avLst/>
          </a:prstGeom>
          <a:solidFill>
            <a:srgbClr val="3B5B8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defRPr/>
            </a:pPr>
            <a:r>
              <a:rPr lang="en-US" sz="2400" dirty="0">
                <a:latin typeface="+mj-lt"/>
              </a:rPr>
              <a:t>Carbon footprint </a:t>
            </a:r>
            <a:br>
              <a:rPr lang="en-US" sz="2400" dirty="0">
                <a:latin typeface="+mj-lt"/>
              </a:rPr>
            </a:br>
            <a:r>
              <a:rPr lang="en-US" sz="2400" dirty="0">
                <a:latin typeface="+mj-lt"/>
              </a:rPr>
              <a:t>and reputation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28_Blank Presentation">
  <a:themeElements>
    <a:clrScheme name="Custom 2">
      <a:dk1>
        <a:srgbClr val="000000"/>
      </a:dk1>
      <a:lt1>
        <a:srgbClr val="FFFFFF"/>
      </a:lt1>
      <a:dk2>
        <a:srgbClr val="000000"/>
      </a:dk2>
      <a:lt2>
        <a:srgbClr val="808080"/>
      </a:lt2>
      <a:accent1>
        <a:srgbClr val="00877C"/>
      </a:accent1>
      <a:accent2>
        <a:srgbClr val="7F7F7F"/>
      </a:accent2>
      <a:accent3>
        <a:srgbClr val="FFFFFF"/>
      </a:accent3>
      <a:accent4>
        <a:srgbClr val="000000"/>
      </a:accent4>
      <a:accent5>
        <a:srgbClr val="00877C"/>
      </a:accent5>
      <a:accent6>
        <a:srgbClr val="7F7F7F"/>
      </a:accent6>
      <a:hlink>
        <a:srgbClr val="00877C"/>
      </a:hlink>
      <a:folHlink>
        <a:srgbClr val="777777"/>
      </a:folHlink>
    </a:clrScheme>
    <a:fontScheme name="28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2_Blank Presentation 13">
        <a:dk1>
          <a:srgbClr val="000000"/>
        </a:dk1>
        <a:lt1>
          <a:srgbClr val="FFFFFF"/>
        </a:lt1>
        <a:dk2>
          <a:srgbClr val="000000"/>
        </a:dk2>
        <a:lt2>
          <a:srgbClr val="808080"/>
        </a:lt2>
        <a:accent1>
          <a:srgbClr val="00877C"/>
        </a:accent1>
        <a:accent2>
          <a:srgbClr val="7F7F7F"/>
        </a:accent2>
        <a:accent3>
          <a:srgbClr val="FFFFFF"/>
        </a:accent3>
        <a:accent4>
          <a:srgbClr val="000000"/>
        </a:accent4>
        <a:accent5>
          <a:srgbClr val="AAC3BF"/>
        </a:accent5>
        <a:accent6>
          <a:srgbClr val="727272"/>
        </a:accent6>
        <a:hlink>
          <a:srgbClr val="00877C"/>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3579</TotalTime>
  <Words>656</Words>
  <Application>Microsoft Office PowerPoint</Application>
  <PresentationFormat>On-screen Show (4:3)</PresentationFormat>
  <Paragraphs>138</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28_Blank Presentation</vt:lpstr>
      <vt:lpstr> GREEN ICT &amp; CONVERGENCE  </vt:lpstr>
      <vt:lpstr>AGENDA</vt:lpstr>
      <vt:lpstr>Slide 3</vt:lpstr>
      <vt:lpstr>What is the problem?</vt:lpstr>
      <vt:lpstr>What is GREEN ICT?</vt:lpstr>
      <vt:lpstr>What is CONVERGENCE?</vt:lpstr>
      <vt:lpstr>What does this have to do with us?</vt:lpstr>
      <vt:lpstr>Business challenge</vt:lpstr>
      <vt:lpstr>Business challenge</vt:lpstr>
      <vt:lpstr>Technology answer: Green buildings</vt:lpstr>
      <vt:lpstr>Technology answer: Converged Real Estate</vt:lpstr>
      <vt:lpstr>Technology answer: Green data centres</vt:lpstr>
      <vt:lpstr>Technology answer: Video-conferencing</vt:lpstr>
      <vt:lpstr>Case studies</vt:lpstr>
      <vt:lpstr>What is your org’s Green ICT strategy?</vt:lpstr>
      <vt:lpstr>What is your org’s Green ICT strategy?</vt:lpstr>
      <vt:lpstr>Summary</vt:lpstr>
      <vt:lpstr>Slide 18</vt:lpstr>
    </vt:vector>
  </TitlesOfParts>
  <Company>Belinda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dc:creator>
  <cp:lastModifiedBy>werner.kapp</cp:lastModifiedBy>
  <cp:revision>396</cp:revision>
  <cp:lastPrinted>2009-02-24T12:15:04Z</cp:lastPrinted>
  <dcterms:created xsi:type="dcterms:W3CDTF">2008-09-11T13:26:04Z</dcterms:created>
  <dcterms:modified xsi:type="dcterms:W3CDTF">2009-07-30T05:59:35Z</dcterms:modified>
</cp:coreProperties>
</file>